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24"/>
  </p:notesMasterIdLst>
  <p:sldIdLst>
    <p:sldId id="256" r:id="rId2"/>
    <p:sldId id="257" r:id="rId3"/>
    <p:sldId id="263" r:id="rId4"/>
    <p:sldId id="258" r:id="rId5"/>
    <p:sldId id="259" r:id="rId6"/>
    <p:sldId id="260" r:id="rId7"/>
    <p:sldId id="264" r:id="rId8"/>
    <p:sldId id="261" r:id="rId9"/>
    <p:sldId id="274" r:id="rId10"/>
    <p:sldId id="277" r:id="rId11"/>
    <p:sldId id="275" r:id="rId12"/>
    <p:sldId id="276" r:id="rId13"/>
    <p:sldId id="262" r:id="rId14"/>
    <p:sldId id="265" r:id="rId15"/>
    <p:sldId id="266" r:id="rId16"/>
    <p:sldId id="267" r:id="rId17"/>
    <p:sldId id="268" r:id="rId18"/>
    <p:sldId id="269" r:id="rId19"/>
    <p:sldId id="270" r:id="rId20"/>
    <p:sldId id="271" r:id="rId21"/>
    <p:sldId id="272" r:id="rId22"/>
    <p:sldId id="273" r:id="rId23"/>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64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D8B36DC-8CF4-4F0C-A11F-1845E5B9F4B9}" type="datetimeFigureOut">
              <a:rPr lang="ar-JO" smtClean="0"/>
              <a:pPr/>
              <a:t>09/03/1437</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6D409A1-15AF-4834-AC88-3EF36A5F1ED6}"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8FF4581-D832-4CE6-98C4-9D39B455B3B7}" type="datetime8">
              <a:rPr lang="ar-JO" smtClean="0"/>
              <a:pPr/>
              <a:t>20 كانون الأول، 15</a:t>
            </a:fld>
            <a:endParaRPr lang="ar-JO"/>
          </a:p>
        </p:txBody>
      </p:sp>
      <p:sp>
        <p:nvSpPr>
          <p:cNvPr id="2" name="Footer Placeholder 1"/>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15" name="Slide Number Placeholder 14"/>
          <p:cNvSpPr>
            <a:spLocks noGrp="1"/>
          </p:cNvSpPr>
          <p:nvPr>
            <p:ph type="sldNum" sz="quarter" idx="12"/>
          </p:nvPr>
        </p:nvSpPr>
        <p:spPr>
          <a:xfrm>
            <a:off x="8229600" y="6473952"/>
            <a:ext cx="758952" cy="246888"/>
          </a:xfrm>
        </p:spPr>
        <p:txBody>
          <a:bodyPr/>
          <a:lstStyle/>
          <a:p>
            <a:fld id="{6A1C5E1D-D7DB-474B-A013-321B4768C49B}"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562D30-3664-4D26-8169-5281229361AE}" type="datetime8">
              <a:rPr lang="ar-JO" smtClean="0"/>
              <a:pPr/>
              <a:t>20 كانون الأول، 15</a:t>
            </a:fld>
            <a:endParaRPr lang="ar-JO"/>
          </a:p>
        </p:txBody>
      </p:sp>
      <p:sp>
        <p:nvSpPr>
          <p:cNvPr id="5" name="Footer Placeholder 4"/>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6" name="Slide Number Placeholder 5"/>
          <p:cNvSpPr>
            <a:spLocks noGrp="1"/>
          </p:cNvSpPr>
          <p:nvPr>
            <p:ph type="sldNum" sz="quarter" idx="12"/>
          </p:nvPr>
        </p:nvSpPr>
        <p:spPr/>
        <p:txBody>
          <a:bodyPr/>
          <a:lstStyle/>
          <a:p>
            <a:fld id="{6A1C5E1D-D7DB-474B-A013-321B4768C49B}"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67771A-40C4-4623-961B-4B9A966596C4}" type="datetime8">
              <a:rPr lang="ar-JO" smtClean="0"/>
              <a:pPr/>
              <a:t>20 كانون الأول، 15</a:t>
            </a:fld>
            <a:endParaRPr lang="ar-JO"/>
          </a:p>
        </p:txBody>
      </p:sp>
      <p:sp>
        <p:nvSpPr>
          <p:cNvPr id="5" name="Footer Placeholder 4"/>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6" name="Slide Number Placeholder 5"/>
          <p:cNvSpPr>
            <a:spLocks noGrp="1"/>
          </p:cNvSpPr>
          <p:nvPr>
            <p:ph type="sldNum" sz="quarter" idx="12"/>
          </p:nvPr>
        </p:nvSpPr>
        <p:spPr/>
        <p:txBody>
          <a:bodyPr/>
          <a:lstStyle/>
          <a:p>
            <a:fld id="{6A1C5E1D-D7DB-474B-A013-321B4768C49B}"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D9B6DC5-2BF2-4C35-8E17-B7521EC3C14A}" type="datetime8">
              <a:rPr lang="ar-JO" smtClean="0"/>
              <a:pPr/>
              <a:t>20 كانون الأول، 15</a:t>
            </a:fld>
            <a:endParaRPr lang="ar-JO"/>
          </a:p>
        </p:txBody>
      </p:sp>
      <p:sp>
        <p:nvSpPr>
          <p:cNvPr id="19" name="Footer Placeholder 18"/>
          <p:cNvSpPr>
            <a:spLocks noGrp="1"/>
          </p:cNvSpPr>
          <p:nvPr>
            <p:ph type="ftr" sz="quarter" idx="11"/>
          </p:nvPr>
        </p:nvSpPr>
        <p:spPr>
          <a:xfrm>
            <a:off x="3581400" y="76200"/>
            <a:ext cx="2895600" cy="288925"/>
          </a:xfrm>
        </p:spPr>
        <p:txBody>
          <a:bodyPr/>
          <a:lstStyle/>
          <a:p>
            <a:r>
              <a:rPr lang="ar-JO" smtClean="0"/>
              <a:t>الدورة المتقدمة للتعامل مع الحوادث الكيماوية</a:t>
            </a:r>
            <a:endParaRPr lang="ar-JO"/>
          </a:p>
        </p:txBody>
      </p:sp>
      <p:sp>
        <p:nvSpPr>
          <p:cNvPr id="16" name="Slide Number Placeholder 15"/>
          <p:cNvSpPr>
            <a:spLocks noGrp="1"/>
          </p:cNvSpPr>
          <p:nvPr>
            <p:ph type="sldNum" sz="quarter" idx="12"/>
          </p:nvPr>
        </p:nvSpPr>
        <p:spPr>
          <a:xfrm>
            <a:off x="8229600" y="6473952"/>
            <a:ext cx="758952" cy="246888"/>
          </a:xfrm>
        </p:spPr>
        <p:txBody>
          <a:bodyPr/>
          <a:lstStyle/>
          <a:p>
            <a:fld id="{6A1C5E1D-D7DB-474B-A013-321B4768C49B}"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A0DE5A8-7881-49A4-861A-231ECE14D9D1}" type="datetime8">
              <a:rPr lang="ar-JO" smtClean="0"/>
              <a:pPr/>
              <a:t>20 كانون الأول، 15</a:t>
            </a:fld>
            <a:endParaRPr lang="ar-JO"/>
          </a:p>
        </p:txBody>
      </p:sp>
      <p:sp>
        <p:nvSpPr>
          <p:cNvPr id="11" name="Footer Placeholder 10"/>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16" name="Slide Number Placeholder 15"/>
          <p:cNvSpPr>
            <a:spLocks noGrp="1"/>
          </p:cNvSpPr>
          <p:nvPr>
            <p:ph type="sldNum" sz="quarter" idx="12"/>
          </p:nvPr>
        </p:nvSpPr>
        <p:spPr/>
        <p:txBody>
          <a:bodyPr/>
          <a:lstStyle/>
          <a:p>
            <a:fld id="{6A1C5E1D-D7DB-474B-A013-321B4768C49B}" type="slidenum">
              <a:rPr lang="ar-JO" smtClean="0"/>
              <a:pPr/>
              <a:t>‹#›</a:t>
            </a:fld>
            <a:endParaRPr lang="ar-JO"/>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B49AE42-E882-4210-9311-689F9E879562}" type="datetime8">
              <a:rPr lang="ar-JO" smtClean="0"/>
              <a:pPr/>
              <a:t>20 كانون الأول، 15</a:t>
            </a:fld>
            <a:endParaRPr lang="ar-JO"/>
          </a:p>
        </p:txBody>
      </p:sp>
      <p:sp>
        <p:nvSpPr>
          <p:cNvPr id="10" name="Footer Placeholder 9"/>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31" name="Slide Number Placeholder 30"/>
          <p:cNvSpPr>
            <a:spLocks noGrp="1"/>
          </p:cNvSpPr>
          <p:nvPr>
            <p:ph type="sldNum" sz="quarter" idx="12"/>
          </p:nvPr>
        </p:nvSpPr>
        <p:spPr/>
        <p:txBody>
          <a:bodyPr/>
          <a:lstStyle/>
          <a:p>
            <a:fld id="{6A1C5E1D-D7DB-474B-A013-321B4768C49B}"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7191B53-C661-4D07-BC69-15875EA93DE1}" type="datetime8">
              <a:rPr lang="ar-JO" smtClean="0"/>
              <a:pPr/>
              <a:t>20 كانون الأول، 15</a:t>
            </a:fld>
            <a:endParaRPr lang="ar-JO"/>
          </a:p>
        </p:txBody>
      </p:sp>
      <p:sp>
        <p:nvSpPr>
          <p:cNvPr id="6" name="Footer Placeholder 5"/>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7" name="Slide Number Placeholder 6"/>
          <p:cNvSpPr>
            <a:spLocks noGrp="1"/>
          </p:cNvSpPr>
          <p:nvPr>
            <p:ph type="sldNum" sz="quarter" idx="12"/>
          </p:nvPr>
        </p:nvSpPr>
        <p:spPr>
          <a:xfrm>
            <a:off x="8229600" y="6477000"/>
            <a:ext cx="762000" cy="246888"/>
          </a:xfrm>
        </p:spPr>
        <p:txBody>
          <a:bodyPr/>
          <a:lstStyle/>
          <a:p>
            <a:fld id="{6A1C5E1D-D7DB-474B-A013-321B4768C49B}" type="slidenum">
              <a:rPr lang="ar-JO" smtClean="0"/>
              <a:pPr/>
              <a:t>‹#›</a:t>
            </a:fld>
            <a:endParaRPr lang="ar-JO"/>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5AF3DD3-88CC-481F-A76D-F411A30ECDD3}" type="datetime8">
              <a:rPr lang="ar-JO" smtClean="0"/>
              <a:pPr/>
              <a:t>20 كانون الأول، 15</a:t>
            </a:fld>
            <a:endParaRPr lang="ar-JO"/>
          </a:p>
        </p:txBody>
      </p:sp>
      <p:sp>
        <p:nvSpPr>
          <p:cNvPr id="21" name="Footer Placeholder 20"/>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6" name="Slide Number Placeholder 5"/>
          <p:cNvSpPr>
            <a:spLocks noGrp="1"/>
          </p:cNvSpPr>
          <p:nvPr>
            <p:ph type="sldNum" sz="quarter" idx="12"/>
          </p:nvPr>
        </p:nvSpPr>
        <p:spPr/>
        <p:txBody>
          <a:bodyPr/>
          <a:lstStyle/>
          <a:p>
            <a:fld id="{6A1C5E1D-D7DB-474B-A013-321B4768C49B}"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284E21-5E46-47A2-876A-390778F81D7D}" type="datetime8">
              <a:rPr lang="ar-JO" smtClean="0"/>
              <a:pPr/>
              <a:t>20 كانون الأول، 15</a:t>
            </a:fld>
            <a:endParaRPr lang="ar-JO"/>
          </a:p>
        </p:txBody>
      </p:sp>
      <p:sp>
        <p:nvSpPr>
          <p:cNvPr id="24" name="Footer Placeholder 23"/>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7" name="Slide Number Placeholder 6"/>
          <p:cNvSpPr>
            <a:spLocks noGrp="1"/>
          </p:cNvSpPr>
          <p:nvPr>
            <p:ph type="sldNum" sz="quarter" idx="12"/>
          </p:nvPr>
        </p:nvSpPr>
        <p:spPr/>
        <p:txBody>
          <a:bodyPr/>
          <a:lstStyle/>
          <a:p>
            <a:fld id="{6A1C5E1D-D7DB-474B-A013-321B4768C49B}"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E8277EC-1B88-401F-A378-0ECFFB99CC14}" type="datetime8">
              <a:rPr lang="ar-JO" smtClean="0"/>
              <a:pPr/>
              <a:t>20 كانون الأول، 15</a:t>
            </a:fld>
            <a:endParaRPr lang="ar-JO"/>
          </a:p>
        </p:txBody>
      </p:sp>
      <p:sp>
        <p:nvSpPr>
          <p:cNvPr id="29" name="Footer Placeholder 28"/>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7" name="Slide Number Placeholder 6"/>
          <p:cNvSpPr>
            <a:spLocks noGrp="1"/>
          </p:cNvSpPr>
          <p:nvPr>
            <p:ph type="sldNum" sz="quarter" idx="12"/>
          </p:nvPr>
        </p:nvSpPr>
        <p:spPr/>
        <p:txBody>
          <a:bodyPr/>
          <a:lstStyle/>
          <a:p>
            <a:fld id="{6A1C5E1D-D7DB-474B-A013-321B4768C49B}"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E3BC748-5F7F-4865-A7A7-1E0CA1000F12}" type="datetime8">
              <a:rPr lang="ar-JO" smtClean="0"/>
              <a:pPr/>
              <a:t>20 كانون الأول، 15</a:t>
            </a:fld>
            <a:endParaRPr lang="ar-JO"/>
          </a:p>
        </p:txBody>
      </p:sp>
      <p:sp>
        <p:nvSpPr>
          <p:cNvPr id="5" name="Footer Placeholder 4"/>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31" name="Slide Number Placeholder 30"/>
          <p:cNvSpPr>
            <a:spLocks noGrp="1"/>
          </p:cNvSpPr>
          <p:nvPr>
            <p:ph type="sldNum" sz="quarter" idx="12"/>
          </p:nvPr>
        </p:nvSpPr>
        <p:spPr/>
        <p:txBody>
          <a:bodyPr/>
          <a:lstStyle/>
          <a:p>
            <a:fld id="{6A1C5E1D-D7DB-474B-A013-321B4768C49B}" type="slidenum">
              <a:rPr lang="ar-JO" smtClean="0"/>
              <a:pPr/>
              <a:t>‹#›</a:t>
            </a:fld>
            <a:endParaRPr lang="ar-JO"/>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D8FFBC1-22F0-4886-8CDA-1D41533C516E}" type="datetime8">
              <a:rPr lang="ar-JO" smtClean="0"/>
              <a:pPr/>
              <a:t>20 كانون الأول، 15</a:t>
            </a:fld>
            <a:endParaRPr lang="ar-JO"/>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ar-JO" smtClean="0"/>
              <a:t>الدورة المتقدمة للتعامل مع الحوادث الكيماوية</a:t>
            </a:r>
            <a:endParaRPr lang="ar-JO"/>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A1C5E1D-D7DB-474B-A013-321B4768C49B}" type="slidenum">
              <a:rPr lang="ar-JO" smtClean="0"/>
              <a:pPr/>
              <a:t>‹#›</a:t>
            </a:fld>
            <a:endParaRPr lang="ar-JO"/>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t>الإجراءات الوقائية من الحوادث الكيماوية</a:t>
            </a:r>
            <a:endParaRPr lang="ar-JO" dirty="0"/>
          </a:p>
        </p:txBody>
      </p:sp>
      <p:sp>
        <p:nvSpPr>
          <p:cNvPr id="3" name="Subtitle 2"/>
          <p:cNvSpPr>
            <a:spLocks noGrp="1"/>
          </p:cNvSpPr>
          <p:nvPr>
            <p:ph type="subTitle" idx="1"/>
          </p:nvPr>
        </p:nvSpPr>
        <p:spPr/>
        <p:txBody>
          <a:bodyPr/>
          <a:lstStyle/>
          <a:p>
            <a:r>
              <a:rPr lang="ar-JO" dirty="0" smtClean="0"/>
              <a:t>المهندس اسحق المجالي</a:t>
            </a:r>
            <a:endParaRPr lang="ar-JO" dirty="0"/>
          </a:p>
        </p:txBody>
      </p:sp>
      <p:sp>
        <p:nvSpPr>
          <p:cNvPr id="4" name="Slide Number Placeholder 3"/>
          <p:cNvSpPr>
            <a:spLocks noGrp="1"/>
          </p:cNvSpPr>
          <p:nvPr>
            <p:ph type="sldNum" sz="quarter" idx="12"/>
          </p:nvPr>
        </p:nvSpPr>
        <p:spPr/>
        <p:txBody>
          <a:bodyPr/>
          <a:lstStyle/>
          <a:p>
            <a:fld id="{6A1C5E1D-D7DB-474B-A013-321B4768C49B}" type="slidenum">
              <a:rPr lang="ar-JO" smtClean="0"/>
              <a:pPr/>
              <a:t>1</a:t>
            </a:fld>
            <a:endParaRPr lang="ar-JO"/>
          </a:p>
        </p:txBody>
      </p:sp>
      <p:sp>
        <p:nvSpPr>
          <p:cNvPr id="5" name="Footer Placeholder 4"/>
          <p:cNvSpPr>
            <a:spLocks noGrp="1"/>
          </p:cNvSpPr>
          <p:nvPr>
            <p:ph type="ftr" sz="quarter" idx="11"/>
          </p:nvPr>
        </p:nvSpPr>
        <p:spPr>
          <a:xfrm>
            <a:off x="2339752" y="76200"/>
            <a:ext cx="4137248" cy="328464"/>
          </a:xfrm>
        </p:spPr>
        <p:txBody>
          <a:bodyPr/>
          <a:lstStyle/>
          <a:p>
            <a:r>
              <a:rPr lang="ar-JO" dirty="0" smtClean="0"/>
              <a:t>الدورة المتقدمة للتعامل مع الحوادث الكيماوية للناطقين بالعربية</a:t>
            </a:r>
            <a:endParaRPr lang="ar-JO" dirty="0"/>
          </a:p>
        </p:txBody>
      </p:sp>
      <p:pic>
        <p:nvPicPr>
          <p:cNvPr id="6" name="Picture 6" descr="opcwlogo"/>
          <p:cNvPicPr>
            <a:picLocks noChangeAspect="1" noChangeArrowheads="1"/>
          </p:cNvPicPr>
          <p:nvPr/>
        </p:nvPicPr>
        <p:blipFill>
          <a:blip r:embed="rId2" cstate="print"/>
          <a:srcRect/>
          <a:stretch>
            <a:fillRect/>
          </a:stretch>
        </p:blipFill>
        <p:spPr bwMode="auto">
          <a:xfrm>
            <a:off x="0" y="0"/>
            <a:ext cx="1143000" cy="1143000"/>
          </a:xfrm>
          <a:prstGeom prst="rect">
            <a:avLst/>
          </a:prstGeom>
          <a:noFill/>
          <a:ln w="9525">
            <a:noFill/>
            <a:miter lim="800000"/>
            <a:headEnd/>
            <a:tailEnd/>
          </a:ln>
          <a:effectLst/>
        </p:spPr>
      </p:pic>
      <p:pic>
        <p:nvPicPr>
          <p:cNvPr id="7" name="Picture 2" descr="https://upload.wikimedia.org/wikipedia/commons/e/e4/Animated-Flag-Qatar.gif"/>
          <p:cNvPicPr>
            <a:picLocks noChangeAspect="1" noChangeArrowheads="1" noCrop="1"/>
          </p:cNvPicPr>
          <p:nvPr/>
        </p:nvPicPr>
        <p:blipFill>
          <a:blip r:embed="rId3" cstate="print"/>
          <a:srcRect/>
          <a:stretch>
            <a:fillRect/>
          </a:stretch>
        </p:blipFill>
        <p:spPr bwMode="auto">
          <a:xfrm>
            <a:off x="6516216" y="0"/>
            <a:ext cx="2627784" cy="1772816"/>
          </a:xfrm>
          <a:prstGeom prst="rect">
            <a:avLst/>
          </a:prstGeom>
          <a:noFill/>
        </p:spPr>
      </p:pic>
      <p:pic>
        <p:nvPicPr>
          <p:cNvPr id="1026" name="Picture 2" descr="F:\My Pictures\Assorted Pictures\IMG_0896.JPG"/>
          <p:cNvPicPr>
            <a:picLocks noChangeAspect="1" noChangeArrowheads="1"/>
          </p:cNvPicPr>
          <p:nvPr/>
        </p:nvPicPr>
        <p:blipFill>
          <a:blip r:embed="rId4" cstate="print"/>
          <a:srcRect/>
          <a:stretch>
            <a:fillRect/>
          </a:stretch>
        </p:blipFill>
        <p:spPr bwMode="auto">
          <a:xfrm>
            <a:off x="0" y="1124744"/>
            <a:ext cx="6012160" cy="3240360"/>
          </a:xfrm>
          <a:prstGeom prst="rect">
            <a:avLst/>
          </a:prstGeom>
          <a:noFill/>
        </p:spPr>
      </p:pic>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ar-JO" dirty="0" smtClean="0"/>
              <a:t>الخطة العامة وبشكل عام</a:t>
            </a:r>
            <a:endParaRPr lang="ar-JO" dirty="0"/>
          </a:p>
        </p:txBody>
      </p:sp>
      <p:sp>
        <p:nvSpPr>
          <p:cNvPr id="8" name="Content Placeholder 7"/>
          <p:cNvSpPr>
            <a:spLocks noGrp="1"/>
          </p:cNvSpPr>
          <p:nvPr>
            <p:ph idx="1"/>
          </p:nvPr>
        </p:nvSpPr>
        <p:spPr/>
        <p:txBody>
          <a:bodyPr/>
          <a:lstStyle/>
          <a:p>
            <a:r>
              <a:rPr lang="ar-JO" dirty="0" smtClean="0"/>
              <a:t>يجب ىان تكون هناك خطة عامة تأخذ بعين الإعتبار ما يلي:</a:t>
            </a:r>
          </a:p>
          <a:p>
            <a:r>
              <a:rPr lang="ar-JO" dirty="0" smtClean="0"/>
              <a:t> </a:t>
            </a:r>
            <a:r>
              <a:rPr lang="ar-JO" dirty="0" smtClean="0"/>
              <a:t> الأخطار المحتملة</a:t>
            </a:r>
          </a:p>
          <a:p>
            <a:r>
              <a:rPr lang="ar-JO" dirty="0" smtClean="0"/>
              <a:t>الإمكانيات المتوفرة</a:t>
            </a:r>
          </a:p>
          <a:p>
            <a:r>
              <a:rPr lang="ar-JO" dirty="0" smtClean="0"/>
              <a:t>الدعم والإسناد</a:t>
            </a:r>
          </a:p>
          <a:p>
            <a:r>
              <a:rPr lang="ar-JO" smtClean="0"/>
              <a:t>التنسيق والتعاون</a:t>
            </a:r>
            <a:endParaRPr lang="ar-JO" dirty="0" smtClean="0"/>
          </a:p>
          <a:p>
            <a:endParaRPr lang="ar-JO" dirty="0"/>
          </a:p>
        </p:txBody>
      </p:sp>
      <p:sp>
        <p:nvSpPr>
          <p:cNvPr id="5" name="Footer Placeholder 4"/>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6" name="Slide Number Placeholder 5"/>
          <p:cNvSpPr>
            <a:spLocks noGrp="1"/>
          </p:cNvSpPr>
          <p:nvPr>
            <p:ph type="sldNum" sz="quarter" idx="12"/>
          </p:nvPr>
        </p:nvSpPr>
        <p:spPr/>
        <p:txBody>
          <a:bodyPr/>
          <a:lstStyle/>
          <a:p>
            <a:fld id="{6A1C5E1D-D7DB-474B-A013-321B4768C49B}" type="slidenum">
              <a:rPr lang="ar-JO" smtClean="0"/>
              <a:pPr/>
              <a:t>10</a:t>
            </a:fld>
            <a:endParaRPr lang="ar-JO"/>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التدريب والتمارين</a:t>
            </a:r>
            <a:endParaRPr lang="ar-JO" dirty="0"/>
          </a:p>
        </p:txBody>
      </p:sp>
      <p:sp>
        <p:nvSpPr>
          <p:cNvPr id="3" name="Content Placeholder 2"/>
          <p:cNvSpPr>
            <a:spLocks noGrp="1"/>
          </p:cNvSpPr>
          <p:nvPr>
            <p:ph sz="half" idx="1"/>
          </p:nvPr>
        </p:nvSpPr>
        <p:spPr>
          <a:xfrm>
            <a:off x="304800" y="1600200"/>
            <a:ext cx="90736" cy="4724400"/>
          </a:xfrm>
        </p:spPr>
        <p:txBody>
          <a:bodyPr/>
          <a:lstStyle/>
          <a:p>
            <a:endParaRPr lang="ar-JO" dirty="0"/>
          </a:p>
        </p:txBody>
      </p:sp>
      <p:sp>
        <p:nvSpPr>
          <p:cNvPr id="4" name="Content Placeholder 3"/>
          <p:cNvSpPr>
            <a:spLocks noGrp="1"/>
          </p:cNvSpPr>
          <p:nvPr>
            <p:ph sz="half" idx="2"/>
          </p:nvPr>
        </p:nvSpPr>
        <p:spPr>
          <a:xfrm>
            <a:off x="251520" y="1600200"/>
            <a:ext cx="8740080" cy="4724400"/>
          </a:xfrm>
        </p:spPr>
        <p:txBody>
          <a:bodyPr/>
          <a:lstStyle/>
          <a:p>
            <a:r>
              <a:rPr lang="ar-JO" dirty="0" smtClean="0"/>
              <a:t>ان اساس نجاح ذلك كله هو التدريب الجيد </a:t>
            </a:r>
          </a:p>
          <a:p>
            <a:r>
              <a:rPr lang="ar-JO" dirty="0" smtClean="0"/>
              <a:t>التدريب يجب ان يكون دوريا, ربعيا او نصف سنويا </a:t>
            </a:r>
          </a:p>
          <a:p>
            <a:r>
              <a:rPr lang="ar-JO" dirty="0" smtClean="0"/>
              <a:t>يجب ان يشمل التدريب جميع العناصر المشاركة والغعالة في حالات مشابهة</a:t>
            </a:r>
          </a:p>
          <a:p>
            <a:r>
              <a:rPr lang="ar-JO" dirty="0" smtClean="0"/>
              <a:t>يجب ان يكون التريب واقعيا الى اقرب درجة ممكنة</a:t>
            </a:r>
          </a:p>
          <a:p>
            <a:r>
              <a:rPr lang="ar-JO" dirty="0" smtClean="0"/>
              <a:t>تمرين سنوي عام لسيناريوهات محتملة</a:t>
            </a:r>
            <a:endParaRPr lang="ar-JO" dirty="0"/>
          </a:p>
        </p:txBody>
      </p:sp>
      <p:sp>
        <p:nvSpPr>
          <p:cNvPr id="5" name="Footer Placeholder 4"/>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6" name="Slide Number Placeholder 5"/>
          <p:cNvSpPr>
            <a:spLocks noGrp="1"/>
          </p:cNvSpPr>
          <p:nvPr>
            <p:ph type="sldNum" sz="quarter" idx="12"/>
          </p:nvPr>
        </p:nvSpPr>
        <p:spPr/>
        <p:txBody>
          <a:bodyPr/>
          <a:lstStyle/>
          <a:p>
            <a:fld id="{6A1C5E1D-D7DB-474B-A013-321B4768C49B}" type="slidenum">
              <a:rPr lang="ar-JO" smtClean="0"/>
              <a:pPr/>
              <a:t>11</a:t>
            </a:fld>
            <a:endParaRPr lang="ar-JO"/>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ar-JO" dirty="0" smtClean="0"/>
              <a:t>المصانع والشركات المتعاملة مع الكيماويات</a:t>
            </a:r>
            <a:endParaRPr lang="ar-JO" dirty="0"/>
          </a:p>
        </p:txBody>
      </p:sp>
      <p:sp>
        <p:nvSpPr>
          <p:cNvPr id="8" name="Content Placeholder 7"/>
          <p:cNvSpPr>
            <a:spLocks noGrp="1"/>
          </p:cNvSpPr>
          <p:nvPr>
            <p:ph idx="1"/>
          </p:nvPr>
        </p:nvSpPr>
        <p:spPr/>
        <p:txBody>
          <a:bodyPr/>
          <a:lstStyle/>
          <a:p>
            <a:r>
              <a:rPr lang="ar-JO" dirty="0" smtClean="0"/>
              <a:t>يجب ان يوجد لديها خطط طواريء مناسلة للأخطار المحتملة</a:t>
            </a:r>
          </a:p>
          <a:p>
            <a:r>
              <a:rPr lang="ar-JO" dirty="0" smtClean="0"/>
              <a:t>وجود الأشخاص المدربين للتعامل مع هكذا ظروف</a:t>
            </a:r>
          </a:p>
          <a:p>
            <a:r>
              <a:rPr lang="ar-JO" dirty="0" smtClean="0"/>
              <a:t>وجود المعدات الخاصة</a:t>
            </a:r>
          </a:p>
          <a:p>
            <a:r>
              <a:rPr lang="ar-JO" dirty="0" smtClean="0"/>
              <a:t>التنسيق والتعاون مع الجهات الأخرى ذات العلاقة</a:t>
            </a:r>
          </a:p>
          <a:p>
            <a:r>
              <a:rPr lang="ar-JO" dirty="0" smtClean="0"/>
              <a:t>تقديم تقارير دورية للجهات المختصة بأي تغيير في المواد الخطرة ومخزوناتها</a:t>
            </a:r>
            <a:endParaRPr lang="ar-JO" dirty="0"/>
          </a:p>
        </p:txBody>
      </p:sp>
      <p:sp>
        <p:nvSpPr>
          <p:cNvPr id="5" name="Footer Placeholder 4"/>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6" name="Slide Number Placeholder 5"/>
          <p:cNvSpPr>
            <a:spLocks noGrp="1"/>
          </p:cNvSpPr>
          <p:nvPr>
            <p:ph type="sldNum" sz="quarter" idx="12"/>
          </p:nvPr>
        </p:nvSpPr>
        <p:spPr/>
        <p:txBody>
          <a:bodyPr/>
          <a:lstStyle/>
          <a:p>
            <a:fld id="{6A1C5E1D-D7DB-474B-A013-321B4768C49B}" type="slidenum">
              <a:rPr lang="ar-JO" smtClean="0"/>
              <a:pPr/>
              <a:t>12</a:t>
            </a:fld>
            <a:endParaRPr lang="ar-J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ar-JO" dirty="0"/>
          </a:p>
        </p:txBody>
      </p:sp>
      <p:sp>
        <p:nvSpPr>
          <p:cNvPr id="3" name="Content Placeholder 2"/>
          <p:cNvSpPr>
            <a:spLocks noGrp="1"/>
          </p:cNvSpPr>
          <p:nvPr>
            <p:ph sz="half" idx="1"/>
          </p:nvPr>
        </p:nvSpPr>
        <p:spPr>
          <a:xfrm>
            <a:off x="457200" y="1052736"/>
            <a:ext cx="5482952" cy="5073427"/>
          </a:xfrm>
        </p:spPr>
        <p:txBody>
          <a:bodyPr/>
          <a:lstStyle/>
          <a:p>
            <a:endParaRPr lang="ar-JO" dirty="0"/>
          </a:p>
        </p:txBody>
      </p:sp>
      <p:sp>
        <p:nvSpPr>
          <p:cNvPr id="5" name="Slide Number Placeholder 4"/>
          <p:cNvSpPr>
            <a:spLocks noGrp="1"/>
          </p:cNvSpPr>
          <p:nvPr>
            <p:ph type="sldNum" sz="quarter" idx="12"/>
          </p:nvPr>
        </p:nvSpPr>
        <p:spPr/>
        <p:txBody>
          <a:bodyPr/>
          <a:lstStyle/>
          <a:p>
            <a:fld id="{6A1C5E1D-D7DB-474B-A013-321B4768C49B}" type="slidenum">
              <a:rPr lang="ar-JO" smtClean="0"/>
              <a:pPr/>
              <a:t>13</a:t>
            </a:fld>
            <a:endParaRPr lang="ar-JO"/>
          </a:p>
        </p:txBody>
      </p:sp>
      <p:sp>
        <p:nvSpPr>
          <p:cNvPr id="6" name="Footer Placeholder 5"/>
          <p:cNvSpPr>
            <a:spLocks noGrp="1"/>
          </p:cNvSpPr>
          <p:nvPr>
            <p:ph type="ftr" sz="quarter" idx="11"/>
          </p:nvPr>
        </p:nvSpPr>
        <p:spPr/>
        <p:txBody>
          <a:bodyPr/>
          <a:lstStyle/>
          <a:p>
            <a:r>
              <a:rPr lang="ar-JO" smtClean="0"/>
              <a:t>الدورة المتقدمة للتعامل مع الحوادث الكيماوية</a:t>
            </a:r>
            <a:endParaRPr lang="ar-JO"/>
          </a:p>
        </p:txBody>
      </p:sp>
      <p:pic>
        <p:nvPicPr>
          <p:cNvPr id="7" name="Content Placeholder 6" descr="opcwlogo"/>
          <p:cNvPicPr>
            <a:picLocks noGrp="1" noChangeAspect="1" noChangeArrowheads="1"/>
          </p:cNvPicPr>
          <p:nvPr>
            <p:ph sz="half" idx="2"/>
          </p:nvPr>
        </p:nvPicPr>
        <p:blipFill>
          <a:blip r:embed="rId2" cstate="print"/>
          <a:srcRect/>
          <a:stretch>
            <a:fillRect/>
          </a:stretch>
        </p:blipFill>
        <p:spPr bwMode="auto">
          <a:xfrm>
            <a:off x="0" y="0"/>
            <a:ext cx="1285875" cy="1285875"/>
          </a:xfrm>
          <a:prstGeom prst="rect">
            <a:avLst/>
          </a:prstGeom>
          <a:noFill/>
          <a:ln w="9525">
            <a:noFill/>
            <a:miter lim="800000"/>
            <a:headEnd/>
            <a:tailEnd/>
          </a:ln>
          <a:effectLst/>
        </p:spPr>
      </p:pic>
      <p:pic>
        <p:nvPicPr>
          <p:cNvPr id="1026" name="Picture 2" descr="https://upload.wikimedia.org/wikipedia/commons/e/e4/Animated-Flag-Qatar.gif"/>
          <p:cNvPicPr>
            <a:picLocks noChangeAspect="1" noChangeArrowheads="1" noCrop="1"/>
          </p:cNvPicPr>
          <p:nvPr/>
        </p:nvPicPr>
        <p:blipFill>
          <a:blip r:embed="rId3" cstate="print"/>
          <a:srcRect/>
          <a:stretch>
            <a:fillRect/>
          </a:stretch>
        </p:blipFill>
        <p:spPr bwMode="auto">
          <a:xfrm>
            <a:off x="7452320" y="188640"/>
            <a:ext cx="1691680" cy="1080120"/>
          </a:xfrm>
          <a:prstGeom prst="rect">
            <a:avLst/>
          </a:prstGeom>
          <a:noFill/>
        </p:spPr>
      </p:pic>
      <p:pic>
        <p:nvPicPr>
          <p:cNvPr id="2050" name="Picture 2" descr="F:\My Pictures\Libya2010\Technical Pictures\IMG_0672.JPG"/>
          <p:cNvPicPr>
            <a:picLocks noChangeAspect="1" noChangeArrowheads="1"/>
          </p:cNvPicPr>
          <p:nvPr/>
        </p:nvPicPr>
        <p:blipFill>
          <a:blip r:embed="rId4" cstate="print"/>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6" name="Slide Number Placeholder 5"/>
          <p:cNvSpPr>
            <a:spLocks noGrp="1"/>
          </p:cNvSpPr>
          <p:nvPr>
            <p:ph type="sldNum" sz="quarter" idx="12"/>
          </p:nvPr>
        </p:nvSpPr>
        <p:spPr/>
        <p:txBody>
          <a:bodyPr/>
          <a:lstStyle/>
          <a:p>
            <a:fld id="{6A1C5E1D-D7DB-474B-A013-321B4768C49B}" type="slidenum">
              <a:rPr lang="ar-JO" smtClean="0"/>
              <a:pPr/>
              <a:t>14</a:t>
            </a:fld>
            <a:endParaRPr lang="ar-JO"/>
          </a:p>
        </p:txBody>
      </p:sp>
      <p:pic>
        <p:nvPicPr>
          <p:cNvPr id="3074" name="Picture 2" descr="F:\My Pictures\Libya2010\Technical Pictures\IMG_067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3" name="Slide Number Placeholder 2"/>
          <p:cNvSpPr>
            <a:spLocks noGrp="1"/>
          </p:cNvSpPr>
          <p:nvPr>
            <p:ph type="sldNum" sz="quarter" idx="12"/>
          </p:nvPr>
        </p:nvSpPr>
        <p:spPr/>
        <p:txBody>
          <a:bodyPr/>
          <a:lstStyle/>
          <a:p>
            <a:fld id="{6A1C5E1D-D7DB-474B-A013-321B4768C49B}" type="slidenum">
              <a:rPr lang="ar-JO" smtClean="0"/>
              <a:pPr/>
              <a:t>15</a:t>
            </a:fld>
            <a:endParaRPr lang="ar-JO"/>
          </a:p>
        </p:txBody>
      </p:sp>
      <p:pic>
        <p:nvPicPr>
          <p:cNvPr id="4098" name="Picture 2" descr="F:\My Pictures\Libya2010\Technical Pictures\IMG_067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3" name="Slide Number Placeholder 2"/>
          <p:cNvSpPr>
            <a:spLocks noGrp="1"/>
          </p:cNvSpPr>
          <p:nvPr>
            <p:ph type="sldNum" sz="quarter" idx="12"/>
          </p:nvPr>
        </p:nvSpPr>
        <p:spPr/>
        <p:txBody>
          <a:bodyPr/>
          <a:lstStyle/>
          <a:p>
            <a:fld id="{6A1C5E1D-D7DB-474B-A013-321B4768C49B}" type="slidenum">
              <a:rPr lang="ar-JO" smtClean="0"/>
              <a:pPr/>
              <a:t>16</a:t>
            </a:fld>
            <a:endParaRPr lang="ar-JO"/>
          </a:p>
        </p:txBody>
      </p:sp>
      <p:pic>
        <p:nvPicPr>
          <p:cNvPr id="5122" name="Picture 2" descr="F:\My Pictures\Libya2010\Technical Pictures\IMG_06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3" name="Slide Number Placeholder 2"/>
          <p:cNvSpPr>
            <a:spLocks noGrp="1"/>
          </p:cNvSpPr>
          <p:nvPr>
            <p:ph type="sldNum" sz="quarter" idx="12"/>
          </p:nvPr>
        </p:nvSpPr>
        <p:spPr/>
        <p:txBody>
          <a:bodyPr/>
          <a:lstStyle/>
          <a:p>
            <a:fld id="{6A1C5E1D-D7DB-474B-A013-321B4768C49B}" type="slidenum">
              <a:rPr lang="ar-JO" smtClean="0"/>
              <a:pPr/>
              <a:t>17</a:t>
            </a:fld>
            <a:endParaRPr lang="ar-JO"/>
          </a:p>
        </p:txBody>
      </p:sp>
      <p:pic>
        <p:nvPicPr>
          <p:cNvPr id="6146" name="Picture 2" descr="F:\My Pictures\Libya2010\Technical Pictures\IMG_0670.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3" name="Slide Number Placeholder 2"/>
          <p:cNvSpPr>
            <a:spLocks noGrp="1"/>
          </p:cNvSpPr>
          <p:nvPr>
            <p:ph type="sldNum" sz="quarter" idx="12"/>
          </p:nvPr>
        </p:nvSpPr>
        <p:spPr/>
        <p:txBody>
          <a:bodyPr/>
          <a:lstStyle/>
          <a:p>
            <a:fld id="{6A1C5E1D-D7DB-474B-A013-321B4768C49B}" type="slidenum">
              <a:rPr lang="ar-JO" smtClean="0"/>
              <a:pPr/>
              <a:t>18</a:t>
            </a:fld>
            <a:endParaRPr lang="ar-JO"/>
          </a:p>
        </p:txBody>
      </p:sp>
      <p:pic>
        <p:nvPicPr>
          <p:cNvPr id="7170" name="Picture 2" descr="F:\My Pictures\Libya2010\Technical Pictures\IMG_078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3" name="Slide Number Placeholder 2"/>
          <p:cNvSpPr>
            <a:spLocks noGrp="1"/>
          </p:cNvSpPr>
          <p:nvPr>
            <p:ph type="sldNum" sz="quarter" idx="12"/>
          </p:nvPr>
        </p:nvSpPr>
        <p:spPr/>
        <p:txBody>
          <a:bodyPr/>
          <a:lstStyle/>
          <a:p>
            <a:fld id="{6A1C5E1D-D7DB-474B-A013-321B4768C49B}" type="slidenum">
              <a:rPr lang="ar-JO" smtClean="0"/>
              <a:pPr/>
              <a:t>19</a:t>
            </a:fld>
            <a:endParaRPr lang="ar-JO"/>
          </a:p>
        </p:txBody>
      </p:sp>
      <p:pic>
        <p:nvPicPr>
          <p:cNvPr id="8194" name="Picture 2" descr="F:\My Pictures\Libya2010\Technical Pictures\IMG_079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التعريف</a:t>
            </a:r>
            <a:endParaRPr lang="ar-JO" dirty="0"/>
          </a:p>
        </p:txBody>
      </p:sp>
      <p:sp>
        <p:nvSpPr>
          <p:cNvPr id="3" name="Content Placeholder 2"/>
          <p:cNvSpPr>
            <a:spLocks noGrp="1"/>
          </p:cNvSpPr>
          <p:nvPr>
            <p:ph idx="1"/>
          </p:nvPr>
        </p:nvSpPr>
        <p:spPr/>
        <p:txBody>
          <a:bodyPr/>
          <a:lstStyle/>
          <a:p>
            <a:r>
              <a:rPr lang="ar-JO" dirty="0" smtClean="0"/>
              <a:t>الإجراءات الوقائية:</a:t>
            </a:r>
          </a:p>
          <a:p>
            <a:r>
              <a:rPr lang="ar-JO" dirty="0" smtClean="0"/>
              <a:t>هي الإجراءات والخطوات التي يتم اتخاذها من قبل الجهات المختصة سواء في الدولة واجهزتها او في ادارات المنشآت الصناعية والعسكرية والتي تهدف الى الحد من وقوع الحوادث الكيماوية وفي حال حدوثها أن تكون الخسائر والإصابات في حدودها الدنيا, وتسهل عودة الأمور الى طبيعتها بعد الحادث في اقصر وقت ممكن.</a:t>
            </a:r>
            <a:endParaRPr lang="ar-JO" dirty="0"/>
          </a:p>
        </p:txBody>
      </p:sp>
      <p:sp>
        <p:nvSpPr>
          <p:cNvPr id="4" name="Slide Number Placeholder 3"/>
          <p:cNvSpPr>
            <a:spLocks noGrp="1"/>
          </p:cNvSpPr>
          <p:nvPr>
            <p:ph type="sldNum" sz="quarter" idx="12"/>
          </p:nvPr>
        </p:nvSpPr>
        <p:spPr/>
        <p:txBody>
          <a:bodyPr/>
          <a:lstStyle/>
          <a:p>
            <a:fld id="{6A1C5E1D-D7DB-474B-A013-321B4768C49B}" type="slidenum">
              <a:rPr lang="ar-JO" smtClean="0"/>
              <a:pPr/>
              <a:t>2</a:t>
            </a:fld>
            <a:endParaRPr lang="ar-JO"/>
          </a:p>
        </p:txBody>
      </p:sp>
      <p:sp>
        <p:nvSpPr>
          <p:cNvPr id="5" name="Footer Placeholder 4"/>
          <p:cNvSpPr>
            <a:spLocks noGrp="1"/>
          </p:cNvSpPr>
          <p:nvPr>
            <p:ph type="ftr" sz="quarter" idx="11"/>
          </p:nvPr>
        </p:nvSpPr>
        <p:spPr/>
        <p:txBody>
          <a:bodyPr/>
          <a:lstStyle/>
          <a:p>
            <a:endParaRPr lang="ar-JO" dirty="0"/>
          </a:p>
        </p:txBody>
      </p:sp>
      <p:pic>
        <p:nvPicPr>
          <p:cNvPr id="6" name="Picture 6" descr="opcwlogo"/>
          <p:cNvPicPr>
            <a:picLocks noChangeAspect="1" noChangeArrowheads="1"/>
          </p:cNvPicPr>
          <p:nvPr/>
        </p:nvPicPr>
        <p:blipFill>
          <a:blip r:embed="rId2" cstate="print"/>
          <a:srcRect/>
          <a:stretch>
            <a:fillRect/>
          </a:stretch>
        </p:blipFill>
        <p:spPr bwMode="auto">
          <a:xfrm>
            <a:off x="0" y="5715000"/>
            <a:ext cx="1143000" cy="1143000"/>
          </a:xfrm>
          <a:prstGeom prst="rect">
            <a:avLst/>
          </a:prstGeom>
          <a:noFill/>
          <a:ln w="9525">
            <a:noFill/>
            <a:miter lim="800000"/>
            <a:headEnd/>
            <a:tailEnd/>
          </a:ln>
          <a:effectLst/>
        </p:spPr>
      </p:pic>
      <p:pic>
        <p:nvPicPr>
          <p:cNvPr id="7" name="Picture 2" descr="https://upload.wikimedia.org/wikipedia/commons/e/e4/Animated-Flag-Qatar.gif"/>
          <p:cNvPicPr>
            <a:picLocks noChangeAspect="1" noChangeArrowheads="1" noCrop="1"/>
          </p:cNvPicPr>
          <p:nvPr/>
        </p:nvPicPr>
        <p:blipFill>
          <a:blip r:embed="rId3" cstate="print"/>
          <a:srcRect/>
          <a:stretch>
            <a:fillRect/>
          </a:stretch>
        </p:blipFill>
        <p:spPr bwMode="auto">
          <a:xfrm>
            <a:off x="7430764" y="0"/>
            <a:ext cx="1713236" cy="1450951"/>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3" name="Slide Number Placeholder 2"/>
          <p:cNvSpPr>
            <a:spLocks noGrp="1"/>
          </p:cNvSpPr>
          <p:nvPr>
            <p:ph type="sldNum" sz="quarter" idx="12"/>
          </p:nvPr>
        </p:nvSpPr>
        <p:spPr/>
        <p:txBody>
          <a:bodyPr/>
          <a:lstStyle/>
          <a:p>
            <a:fld id="{6A1C5E1D-D7DB-474B-A013-321B4768C49B}" type="slidenum">
              <a:rPr lang="ar-JO" smtClean="0"/>
              <a:pPr/>
              <a:t>20</a:t>
            </a:fld>
            <a:endParaRPr lang="ar-JO"/>
          </a:p>
        </p:txBody>
      </p:sp>
      <p:pic>
        <p:nvPicPr>
          <p:cNvPr id="9218" name="Picture 2" descr="F:\My Pictures\Libya2010\Technical Pictures\IMG_080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3" name="Slide Number Placeholder 2"/>
          <p:cNvSpPr>
            <a:spLocks noGrp="1"/>
          </p:cNvSpPr>
          <p:nvPr>
            <p:ph type="sldNum" sz="quarter" idx="12"/>
          </p:nvPr>
        </p:nvSpPr>
        <p:spPr/>
        <p:txBody>
          <a:bodyPr/>
          <a:lstStyle/>
          <a:p>
            <a:fld id="{6A1C5E1D-D7DB-474B-A013-321B4768C49B}" type="slidenum">
              <a:rPr lang="ar-JO" smtClean="0"/>
              <a:pPr/>
              <a:t>21</a:t>
            </a:fld>
            <a:endParaRPr lang="ar-JO"/>
          </a:p>
        </p:txBody>
      </p:sp>
      <p:pic>
        <p:nvPicPr>
          <p:cNvPr id="10242" name="Picture 2" descr="F:\My Pictures\Libya2010\Technical Pictures\IMG_0809.JPG"/>
          <p:cNvPicPr>
            <a:picLocks noChangeAspect="1" noChangeArrowheads="1"/>
          </p:cNvPicPr>
          <p:nvPr/>
        </p:nvPicPr>
        <p:blipFill>
          <a:blip r:embed="rId2" cstate="print"/>
          <a:srcRect/>
          <a:stretch>
            <a:fillRect/>
          </a:stretch>
        </p:blipFill>
        <p:spPr bwMode="auto">
          <a:xfrm>
            <a:off x="2000250" y="0"/>
            <a:ext cx="51435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3" name="Slide Number Placeholder 2"/>
          <p:cNvSpPr>
            <a:spLocks noGrp="1"/>
          </p:cNvSpPr>
          <p:nvPr>
            <p:ph type="sldNum" sz="quarter" idx="12"/>
          </p:nvPr>
        </p:nvSpPr>
        <p:spPr/>
        <p:txBody>
          <a:bodyPr/>
          <a:lstStyle/>
          <a:p>
            <a:fld id="{6A1C5E1D-D7DB-474B-A013-321B4768C49B}" type="slidenum">
              <a:rPr lang="ar-JO" smtClean="0"/>
              <a:pPr/>
              <a:t>22</a:t>
            </a:fld>
            <a:endParaRPr lang="ar-JO"/>
          </a:p>
        </p:txBody>
      </p:sp>
      <p:pic>
        <p:nvPicPr>
          <p:cNvPr id="11266" name="Picture 2" descr="F:\My Pictures\Libya2010\Technical Pictures\IMG_0811.JPG"/>
          <p:cNvPicPr>
            <a:picLocks noChangeAspect="1" noChangeArrowheads="1"/>
          </p:cNvPicPr>
          <p:nvPr/>
        </p:nvPicPr>
        <p:blipFill>
          <a:blip r:embed="rId2" cstate="print"/>
          <a:srcRect/>
          <a:stretch>
            <a:fillRect/>
          </a:stretch>
        </p:blipFill>
        <p:spPr bwMode="auto">
          <a:xfrm>
            <a:off x="2000250" y="0"/>
            <a:ext cx="51435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JO" dirty="0" smtClean="0"/>
              <a:t>الإجراءات العامة في التعامل مع الحوادث الكيماوية</a:t>
            </a:r>
            <a:endParaRPr lang="ar-JO" dirty="0"/>
          </a:p>
        </p:txBody>
      </p:sp>
      <p:sp>
        <p:nvSpPr>
          <p:cNvPr id="3" name="Content Placeholder 2"/>
          <p:cNvSpPr>
            <a:spLocks noGrp="1"/>
          </p:cNvSpPr>
          <p:nvPr>
            <p:ph idx="1"/>
          </p:nvPr>
        </p:nvSpPr>
        <p:spPr/>
        <p:txBody>
          <a:bodyPr/>
          <a:lstStyle/>
          <a:p>
            <a:r>
              <a:rPr lang="ar-JO" dirty="0" smtClean="0"/>
              <a:t>هنالك اربعة امور رئيسية تتبع عند التعامل مع مثل هده الحوادث:</a:t>
            </a:r>
          </a:p>
          <a:p>
            <a:pPr>
              <a:buFont typeface="Wingdings" pitchFamily="2" charset="2"/>
              <a:buChar char="v"/>
            </a:pPr>
            <a:r>
              <a:rPr lang="ar-JO" dirty="0" smtClean="0"/>
              <a:t>      القيام بإجراءات الوقاية بشكل دائم لمنع وقوع الحوادث</a:t>
            </a:r>
          </a:p>
          <a:p>
            <a:pPr>
              <a:buFont typeface="Wingdings" pitchFamily="2" charset="2"/>
              <a:buChar char="v"/>
            </a:pPr>
            <a:r>
              <a:rPr lang="ar-JO" dirty="0" smtClean="0"/>
              <a:t>      الإستعداد والجاهزية</a:t>
            </a:r>
          </a:p>
          <a:p>
            <a:pPr>
              <a:buFont typeface="Wingdings" pitchFamily="2" charset="2"/>
              <a:buChar char="v"/>
            </a:pPr>
            <a:r>
              <a:rPr lang="ar-JO" dirty="0" smtClean="0"/>
              <a:t>      الإجراءات العملية للحد من اثر الحادث</a:t>
            </a:r>
          </a:p>
          <a:p>
            <a:pPr>
              <a:buFont typeface="Wingdings" pitchFamily="2" charset="2"/>
              <a:buChar char="v"/>
            </a:pPr>
            <a:r>
              <a:rPr lang="ar-JO" dirty="0" smtClean="0"/>
              <a:t>      اعادة الأمور الى طبيعتها</a:t>
            </a:r>
            <a:endParaRPr lang="ar-JO" dirty="0"/>
          </a:p>
        </p:txBody>
      </p:sp>
      <p:sp>
        <p:nvSpPr>
          <p:cNvPr id="4" name="Slide Number Placeholder 3"/>
          <p:cNvSpPr>
            <a:spLocks noGrp="1"/>
          </p:cNvSpPr>
          <p:nvPr>
            <p:ph type="sldNum" sz="quarter" idx="12"/>
          </p:nvPr>
        </p:nvSpPr>
        <p:spPr/>
        <p:txBody>
          <a:bodyPr/>
          <a:lstStyle/>
          <a:p>
            <a:fld id="{6A1C5E1D-D7DB-474B-A013-321B4768C49B}" type="slidenum">
              <a:rPr lang="ar-JO" smtClean="0"/>
              <a:pPr/>
              <a:t>3</a:t>
            </a:fld>
            <a:endParaRPr lang="ar-JO"/>
          </a:p>
        </p:txBody>
      </p:sp>
      <p:sp>
        <p:nvSpPr>
          <p:cNvPr id="5" name="Footer Placeholder 4"/>
          <p:cNvSpPr>
            <a:spLocks noGrp="1"/>
          </p:cNvSpPr>
          <p:nvPr>
            <p:ph type="ftr" sz="quarter" idx="11"/>
          </p:nvPr>
        </p:nvSpPr>
        <p:spPr>
          <a:xfrm>
            <a:off x="3059832" y="76200"/>
            <a:ext cx="3417168" cy="328464"/>
          </a:xfrm>
        </p:spPr>
        <p:txBody>
          <a:bodyPr/>
          <a:lstStyle/>
          <a:p>
            <a:r>
              <a:rPr lang="ar-JO" dirty="0" smtClean="0"/>
              <a:t>الدورة المتقدمة للتعامل مع الحوادث الكيماوية</a:t>
            </a:r>
            <a:endParaRPr lang="ar-JO" dirty="0"/>
          </a:p>
        </p:txBody>
      </p:sp>
      <p:pic>
        <p:nvPicPr>
          <p:cNvPr id="6" name="Picture 6" descr="opcwlogo"/>
          <p:cNvPicPr>
            <a:picLocks noChangeAspect="1" noChangeArrowheads="1"/>
          </p:cNvPicPr>
          <p:nvPr/>
        </p:nvPicPr>
        <p:blipFill>
          <a:blip r:embed="rId2" cstate="print"/>
          <a:srcRect/>
          <a:stretch>
            <a:fillRect/>
          </a:stretch>
        </p:blipFill>
        <p:spPr bwMode="auto">
          <a:xfrm>
            <a:off x="0" y="0"/>
            <a:ext cx="1143000" cy="1143000"/>
          </a:xfrm>
          <a:prstGeom prst="rect">
            <a:avLst/>
          </a:prstGeom>
          <a:noFill/>
          <a:ln w="9525">
            <a:noFill/>
            <a:miter lim="800000"/>
            <a:headEnd/>
            <a:tailEnd/>
          </a:ln>
          <a:effectLst/>
        </p:spPr>
      </p:pic>
      <p:pic>
        <p:nvPicPr>
          <p:cNvPr id="7" name="Picture 2" descr="https://upload.wikimedia.org/wikipedia/commons/e/e4/Animated-Flag-Qatar.gif"/>
          <p:cNvPicPr>
            <a:picLocks noChangeAspect="1" noChangeArrowheads="1" noCrop="1"/>
          </p:cNvPicPr>
          <p:nvPr/>
        </p:nvPicPr>
        <p:blipFill>
          <a:blip r:embed="rId3" cstate="print"/>
          <a:srcRect/>
          <a:stretch>
            <a:fillRect/>
          </a:stretch>
        </p:blipFill>
        <p:spPr bwMode="auto">
          <a:xfrm>
            <a:off x="251520" y="5407049"/>
            <a:ext cx="1713236" cy="1450951"/>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انواع الإجراءات الوقائية</a:t>
            </a:r>
            <a:endParaRPr lang="ar-JO" dirty="0"/>
          </a:p>
        </p:txBody>
      </p:sp>
      <p:sp>
        <p:nvSpPr>
          <p:cNvPr id="4" name="Content Placeholder 3"/>
          <p:cNvSpPr>
            <a:spLocks noGrp="1"/>
          </p:cNvSpPr>
          <p:nvPr>
            <p:ph sz="half" idx="1"/>
          </p:nvPr>
        </p:nvSpPr>
        <p:spPr>
          <a:xfrm>
            <a:off x="457200" y="1600200"/>
            <a:ext cx="5626968" cy="4525963"/>
          </a:xfrm>
          <a:noFill/>
        </p:spPr>
        <p:txBody>
          <a:bodyPr>
            <a:normAutofit lnSpcReduction="10000"/>
          </a:bodyPr>
          <a:lstStyle/>
          <a:p>
            <a:r>
              <a:rPr lang="ar-JO" dirty="0" smtClean="0"/>
              <a:t>اصدار القوانين والأنظمة والتعليمات الملزمة لكل الجهات التي تتعامل مع المواد الكيماوية سواء كانت رسمية او اهلية, بحيث تشمل هذه القوانين اسس ومواصفات اقامة المنشئآت المحتوية على المواد الكيماوية ,والمهمات والأشخاص الواجب توفرهم للحماية واجراءات القيادة والسيطرة والإتصال, وقد يكون هذا بشكل منفصل او ضمن منضومة قانونية.</a:t>
            </a:r>
            <a:endParaRPr lang="ar-JO" dirty="0"/>
          </a:p>
        </p:txBody>
      </p:sp>
      <p:sp>
        <p:nvSpPr>
          <p:cNvPr id="5" name="Content Placeholder 4"/>
          <p:cNvSpPr>
            <a:spLocks noGrp="1"/>
          </p:cNvSpPr>
          <p:nvPr>
            <p:ph sz="half" idx="2"/>
          </p:nvPr>
        </p:nvSpPr>
        <p:spPr>
          <a:xfrm>
            <a:off x="6660232" y="1600201"/>
            <a:ext cx="2026568" cy="1828799"/>
          </a:xfrm>
          <a:solidFill>
            <a:srgbClr val="FFC000"/>
          </a:solidFill>
        </p:spPr>
        <p:txBody>
          <a:bodyPr>
            <a:normAutofit lnSpcReduction="10000"/>
          </a:bodyPr>
          <a:lstStyle/>
          <a:p>
            <a:r>
              <a:rPr lang="ar-JO" dirty="0" smtClean="0"/>
              <a:t>الإجراءات التشريعية والقانونية</a:t>
            </a:r>
            <a:endParaRPr lang="ar-JO" dirty="0"/>
          </a:p>
        </p:txBody>
      </p:sp>
      <p:sp>
        <p:nvSpPr>
          <p:cNvPr id="6" name="Slide Number Placeholder 5"/>
          <p:cNvSpPr>
            <a:spLocks noGrp="1"/>
          </p:cNvSpPr>
          <p:nvPr>
            <p:ph type="sldNum" sz="quarter" idx="12"/>
          </p:nvPr>
        </p:nvSpPr>
        <p:spPr/>
        <p:txBody>
          <a:bodyPr/>
          <a:lstStyle/>
          <a:p>
            <a:fld id="{6A1C5E1D-D7DB-474B-A013-321B4768C49B}" type="slidenum">
              <a:rPr lang="ar-JO" smtClean="0"/>
              <a:pPr/>
              <a:t>4</a:t>
            </a:fld>
            <a:endParaRPr lang="ar-JO"/>
          </a:p>
        </p:txBody>
      </p:sp>
      <p:sp>
        <p:nvSpPr>
          <p:cNvPr id="7" name="Footer Placeholder 6"/>
          <p:cNvSpPr>
            <a:spLocks noGrp="1"/>
          </p:cNvSpPr>
          <p:nvPr>
            <p:ph type="ftr" sz="quarter" idx="11"/>
          </p:nvPr>
        </p:nvSpPr>
        <p:spPr/>
        <p:txBody>
          <a:bodyPr/>
          <a:lstStyle/>
          <a:p>
            <a:r>
              <a:rPr lang="ar-JO" smtClean="0"/>
              <a:t>الدورة المتقدمة للتعامل مع الحوادث الكيماوية</a:t>
            </a:r>
            <a:endParaRPr lang="ar-JO"/>
          </a:p>
        </p:txBody>
      </p:sp>
      <p:pic>
        <p:nvPicPr>
          <p:cNvPr id="8" name="Picture 6" descr="opcwlogo"/>
          <p:cNvPicPr>
            <a:picLocks noChangeAspect="1" noChangeArrowheads="1"/>
          </p:cNvPicPr>
          <p:nvPr/>
        </p:nvPicPr>
        <p:blipFill>
          <a:blip r:embed="rId2" cstate="print"/>
          <a:srcRect/>
          <a:stretch>
            <a:fillRect/>
          </a:stretch>
        </p:blipFill>
        <p:spPr bwMode="auto">
          <a:xfrm>
            <a:off x="0" y="0"/>
            <a:ext cx="1143000" cy="1143000"/>
          </a:xfrm>
          <a:prstGeom prst="rect">
            <a:avLst/>
          </a:prstGeom>
          <a:noFill/>
          <a:ln w="9525">
            <a:noFill/>
            <a:miter lim="800000"/>
            <a:headEnd/>
            <a:tailEnd/>
          </a:ln>
          <a:effectLst/>
        </p:spPr>
      </p:pic>
      <p:pic>
        <p:nvPicPr>
          <p:cNvPr id="9" name="Picture 2" descr="https://upload.wikimedia.org/wikipedia/commons/e/e4/Animated-Flag-Qatar.gif"/>
          <p:cNvPicPr>
            <a:picLocks noChangeAspect="1" noChangeArrowheads="1" noCrop="1"/>
          </p:cNvPicPr>
          <p:nvPr/>
        </p:nvPicPr>
        <p:blipFill>
          <a:blip r:embed="rId3" cstate="print"/>
          <a:srcRect/>
          <a:stretch>
            <a:fillRect/>
          </a:stretch>
        </p:blipFill>
        <p:spPr bwMode="auto">
          <a:xfrm>
            <a:off x="7430764" y="0"/>
            <a:ext cx="1713236" cy="1450951"/>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ar-JO" dirty="0"/>
          </a:p>
        </p:txBody>
      </p:sp>
      <p:sp>
        <p:nvSpPr>
          <p:cNvPr id="3" name="Content Placeholder 2"/>
          <p:cNvSpPr>
            <a:spLocks noGrp="1"/>
          </p:cNvSpPr>
          <p:nvPr>
            <p:ph sz="half" idx="1"/>
          </p:nvPr>
        </p:nvSpPr>
        <p:spPr>
          <a:xfrm>
            <a:off x="611560" y="908720"/>
            <a:ext cx="6480720" cy="5649491"/>
          </a:xfrm>
          <a:noFill/>
        </p:spPr>
        <p:txBody>
          <a:bodyPr>
            <a:normAutofit fontScale="92500"/>
          </a:bodyPr>
          <a:lstStyle/>
          <a:p>
            <a:r>
              <a:rPr lang="ar-JO" dirty="0" smtClean="0"/>
              <a:t>هي الإجر اءات التي يتم اتخاذها عند انشاء المنشئات الصناعية والطرق العامة ومستودعات التخزين ومرافىء الشحن وغيرها من المواقع الخاصة بالمواد الكيماوية </a:t>
            </a:r>
          </a:p>
          <a:p>
            <a:r>
              <a:rPr lang="ar-JO" dirty="0" smtClean="0"/>
              <a:t>بحيث تعمل هذه الإجراءات على الحد من او تخفيف وتسهيل التعامل مع الحوادث الكيماوية ان وقعت.</a:t>
            </a:r>
          </a:p>
          <a:p>
            <a:r>
              <a:rPr lang="ar-JO" dirty="0" smtClean="0"/>
              <a:t>وتشمل هذه الإجراءات:</a:t>
            </a:r>
          </a:p>
          <a:p>
            <a:r>
              <a:rPr lang="ar-JO" dirty="0" smtClean="0"/>
              <a:t>تصميم وبناء المنشآت مثل التنظيم وتوضيع العاملين</a:t>
            </a:r>
          </a:p>
          <a:p>
            <a:r>
              <a:rPr lang="ar-JO" dirty="0" smtClean="0"/>
              <a:t>مراقبة وتقييم الأخطار وتقييم اجراءات السلامة</a:t>
            </a:r>
          </a:p>
          <a:p>
            <a:r>
              <a:rPr lang="ar-JO" dirty="0" smtClean="0"/>
              <a:t>عمليات اغلاق المصانع الدورية</a:t>
            </a:r>
            <a:endParaRPr lang="ar-JO" dirty="0"/>
          </a:p>
        </p:txBody>
      </p:sp>
      <p:sp>
        <p:nvSpPr>
          <p:cNvPr id="4" name="Content Placeholder 3"/>
          <p:cNvSpPr>
            <a:spLocks noGrp="1"/>
          </p:cNvSpPr>
          <p:nvPr>
            <p:ph sz="half" idx="2"/>
          </p:nvPr>
        </p:nvSpPr>
        <p:spPr>
          <a:xfrm>
            <a:off x="7164288" y="1844824"/>
            <a:ext cx="1979712" cy="1324744"/>
          </a:xfrm>
          <a:solidFill>
            <a:srgbClr val="FFC000"/>
          </a:solidFill>
        </p:spPr>
        <p:txBody>
          <a:bodyPr>
            <a:normAutofit fontScale="92500"/>
          </a:bodyPr>
          <a:lstStyle/>
          <a:p>
            <a:r>
              <a:rPr lang="ar-JO" dirty="0" smtClean="0"/>
              <a:t>الإجراءات الهندسية</a:t>
            </a:r>
            <a:endParaRPr lang="ar-JO" dirty="0"/>
          </a:p>
        </p:txBody>
      </p:sp>
      <p:sp>
        <p:nvSpPr>
          <p:cNvPr id="5" name="Slide Number Placeholder 4"/>
          <p:cNvSpPr>
            <a:spLocks noGrp="1"/>
          </p:cNvSpPr>
          <p:nvPr>
            <p:ph type="sldNum" sz="quarter" idx="12"/>
          </p:nvPr>
        </p:nvSpPr>
        <p:spPr/>
        <p:txBody>
          <a:bodyPr/>
          <a:lstStyle/>
          <a:p>
            <a:fld id="{6A1C5E1D-D7DB-474B-A013-321B4768C49B}" type="slidenum">
              <a:rPr lang="ar-JO" smtClean="0"/>
              <a:pPr/>
              <a:t>5</a:t>
            </a:fld>
            <a:endParaRPr lang="ar-JO"/>
          </a:p>
        </p:txBody>
      </p:sp>
      <p:sp>
        <p:nvSpPr>
          <p:cNvPr id="6" name="Footer Placeholder 5"/>
          <p:cNvSpPr>
            <a:spLocks noGrp="1"/>
          </p:cNvSpPr>
          <p:nvPr>
            <p:ph type="ftr" sz="quarter" idx="11"/>
          </p:nvPr>
        </p:nvSpPr>
        <p:spPr/>
        <p:txBody>
          <a:bodyPr/>
          <a:lstStyle/>
          <a:p>
            <a:r>
              <a:rPr lang="ar-JO" smtClean="0"/>
              <a:t>الدورة المتقدمة للتعامل مع الحوادث الكيماوية</a:t>
            </a:r>
            <a:endParaRPr lang="ar-JO"/>
          </a:p>
        </p:txBody>
      </p:sp>
      <p:pic>
        <p:nvPicPr>
          <p:cNvPr id="7" name="Picture 6" descr="opcwlogo"/>
          <p:cNvPicPr>
            <a:picLocks noChangeAspect="1" noChangeArrowheads="1"/>
          </p:cNvPicPr>
          <p:nvPr/>
        </p:nvPicPr>
        <p:blipFill>
          <a:blip r:embed="rId2" cstate="print"/>
          <a:srcRect/>
          <a:stretch>
            <a:fillRect/>
          </a:stretch>
        </p:blipFill>
        <p:spPr bwMode="auto">
          <a:xfrm>
            <a:off x="0" y="0"/>
            <a:ext cx="1143000" cy="1143000"/>
          </a:xfrm>
          <a:prstGeom prst="rect">
            <a:avLst/>
          </a:prstGeom>
          <a:noFill/>
          <a:ln w="9525">
            <a:noFill/>
            <a:miter lim="800000"/>
            <a:headEnd/>
            <a:tailEnd/>
          </a:ln>
          <a:effectLst/>
        </p:spPr>
      </p:pic>
      <p:pic>
        <p:nvPicPr>
          <p:cNvPr id="8" name="Picture 2" descr="https://upload.wikimedia.org/wikipedia/commons/e/e4/Animated-Flag-Qatar.gif"/>
          <p:cNvPicPr>
            <a:picLocks noChangeAspect="1" noChangeArrowheads="1" noCrop="1"/>
          </p:cNvPicPr>
          <p:nvPr/>
        </p:nvPicPr>
        <p:blipFill>
          <a:blip r:embed="rId3" cstate="print"/>
          <a:srcRect/>
          <a:stretch>
            <a:fillRect/>
          </a:stretch>
        </p:blipFill>
        <p:spPr bwMode="auto">
          <a:xfrm>
            <a:off x="7430764" y="0"/>
            <a:ext cx="1713236" cy="1450951"/>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02034"/>
          </a:xfrm>
        </p:spPr>
        <p:txBody>
          <a:bodyPr>
            <a:normAutofit fontScale="90000"/>
          </a:bodyPr>
          <a:lstStyle/>
          <a:p>
            <a:endParaRPr lang="ar-JO" dirty="0"/>
          </a:p>
        </p:txBody>
      </p:sp>
      <p:sp>
        <p:nvSpPr>
          <p:cNvPr id="2" name="Content Placeholder 1"/>
          <p:cNvSpPr>
            <a:spLocks noGrp="1"/>
          </p:cNvSpPr>
          <p:nvPr>
            <p:ph sz="half" idx="1"/>
          </p:nvPr>
        </p:nvSpPr>
        <p:spPr>
          <a:xfrm>
            <a:off x="251520" y="1481328"/>
            <a:ext cx="6336704" cy="4525963"/>
          </a:xfrm>
          <a:noFill/>
        </p:spPr>
        <p:txBody>
          <a:bodyPr>
            <a:normAutofit fontScale="92500" lnSpcReduction="10000"/>
          </a:bodyPr>
          <a:lstStyle/>
          <a:p>
            <a:r>
              <a:rPr lang="ar-JO" dirty="0" smtClean="0"/>
              <a:t>- اختيار الموقع المناسب للمنشأة من حيث:</a:t>
            </a:r>
          </a:p>
          <a:p>
            <a:pPr>
              <a:buFont typeface="Wingdings" pitchFamily="2" charset="2"/>
              <a:buChar char="q"/>
            </a:pPr>
            <a:r>
              <a:rPr lang="ar-JO" dirty="0"/>
              <a:t> </a:t>
            </a:r>
            <a:r>
              <a:rPr lang="ar-JO" dirty="0" smtClean="0"/>
              <a:t>     - البعد والقرب من التجمعات السكانية</a:t>
            </a:r>
          </a:p>
          <a:p>
            <a:pPr>
              <a:buFont typeface="Wingdings" pitchFamily="2" charset="2"/>
              <a:buChar char="q"/>
            </a:pPr>
            <a:r>
              <a:rPr lang="ar-JO" dirty="0"/>
              <a:t> </a:t>
            </a:r>
            <a:r>
              <a:rPr lang="ar-JO" dirty="0" smtClean="0"/>
              <a:t>     - البعد والقرب من الطرق الرئيسية والموانىء</a:t>
            </a:r>
          </a:p>
          <a:p>
            <a:pPr>
              <a:buFont typeface="Wingdings" pitchFamily="2" charset="2"/>
              <a:buChar char="q"/>
            </a:pPr>
            <a:r>
              <a:rPr lang="ar-JO" dirty="0"/>
              <a:t> </a:t>
            </a:r>
            <a:r>
              <a:rPr lang="ar-JO" dirty="0" smtClean="0"/>
              <a:t>     - البعد والقرب من مصادر تزويد المياه</a:t>
            </a:r>
          </a:p>
          <a:p>
            <a:pPr>
              <a:buFont typeface="Wingdings" pitchFamily="2" charset="2"/>
              <a:buChar char="q"/>
            </a:pPr>
            <a:r>
              <a:rPr lang="ar-JO" dirty="0"/>
              <a:t> </a:t>
            </a:r>
            <a:r>
              <a:rPr lang="ar-JO" dirty="0" smtClean="0"/>
              <a:t>     - الطبيعة الطبوغرافية والجو العام</a:t>
            </a:r>
          </a:p>
          <a:p>
            <a:pPr>
              <a:buFont typeface="Wingdings" pitchFamily="2" charset="2"/>
              <a:buChar char="q"/>
            </a:pPr>
            <a:r>
              <a:rPr lang="ar-JO" dirty="0"/>
              <a:t> </a:t>
            </a:r>
            <a:r>
              <a:rPr lang="ar-JO" dirty="0" smtClean="0"/>
              <a:t>     - </a:t>
            </a:r>
            <a:r>
              <a:rPr lang="ar-JO" smtClean="0"/>
              <a:t>القرب من </a:t>
            </a:r>
            <a:r>
              <a:rPr lang="ar-JO" dirty="0" smtClean="0"/>
              <a:t>المراكز الطبية</a:t>
            </a:r>
          </a:p>
          <a:p>
            <a:pPr>
              <a:buFont typeface="Wingdings" pitchFamily="2" charset="2"/>
              <a:buChar char="q"/>
            </a:pPr>
            <a:r>
              <a:rPr lang="ar-JO" dirty="0"/>
              <a:t> </a:t>
            </a:r>
            <a:r>
              <a:rPr lang="ar-JO" dirty="0" smtClean="0"/>
              <a:t>     - المنشآت الكيماوية القريبة</a:t>
            </a:r>
          </a:p>
          <a:p>
            <a:pPr>
              <a:buFont typeface="Wingdings" pitchFamily="2" charset="2"/>
              <a:buChar char="q"/>
            </a:pPr>
            <a:r>
              <a:rPr lang="ar-JO" dirty="0"/>
              <a:t> </a:t>
            </a:r>
            <a:r>
              <a:rPr lang="ar-JO" dirty="0" smtClean="0"/>
              <a:t>      - .............</a:t>
            </a:r>
          </a:p>
        </p:txBody>
      </p:sp>
      <p:sp>
        <p:nvSpPr>
          <p:cNvPr id="3" name="Content Placeholder 2"/>
          <p:cNvSpPr>
            <a:spLocks noGrp="1"/>
          </p:cNvSpPr>
          <p:nvPr>
            <p:ph sz="half" idx="2"/>
          </p:nvPr>
        </p:nvSpPr>
        <p:spPr>
          <a:xfrm>
            <a:off x="6804248" y="1481329"/>
            <a:ext cx="1882552" cy="1371607"/>
          </a:xfrm>
          <a:solidFill>
            <a:srgbClr val="FFC000"/>
          </a:solidFill>
        </p:spPr>
        <p:txBody>
          <a:bodyPr>
            <a:normAutofit fontScale="92500" lnSpcReduction="10000"/>
          </a:bodyPr>
          <a:lstStyle/>
          <a:p>
            <a:r>
              <a:rPr lang="ar-JO" dirty="0" smtClean="0"/>
              <a:t>الإجراءات الهندسية</a:t>
            </a:r>
          </a:p>
          <a:p>
            <a:endParaRPr lang="ar-JO" dirty="0"/>
          </a:p>
        </p:txBody>
      </p:sp>
      <p:sp>
        <p:nvSpPr>
          <p:cNvPr id="5" name="Slide Number Placeholder 4"/>
          <p:cNvSpPr>
            <a:spLocks noGrp="1"/>
          </p:cNvSpPr>
          <p:nvPr>
            <p:ph type="sldNum" sz="quarter" idx="12"/>
          </p:nvPr>
        </p:nvSpPr>
        <p:spPr/>
        <p:txBody>
          <a:bodyPr/>
          <a:lstStyle/>
          <a:p>
            <a:fld id="{6A1C5E1D-D7DB-474B-A013-321B4768C49B}" type="slidenum">
              <a:rPr lang="ar-JO" smtClean="0"/>
              <a:pPr/>
              <a:t>6</a:t>
            </a:fld>
            <a:endParaRPr lang="ar-JO"/>
          </a:p>
        </p:txBody>
      </p:sp>
      <p:sp>
        <p:nvSpPr>
          <p:cNvPr id="6" name="Footer Placeholder 5"/>
          <p:cNvSpPr>
            <a:spLocks noGrp="1"/>
          </p:cNvSpPr>
          <p:nvPr>
            <p:ph type="ftr" sz="quarter" idx="11"/>
          </p:nvPr>
        </p:nvSpPr>
        <p:spPr/>
        <p:txBody>
          <a:bodyPr/>
          <a:lstStyle/>
          <a:p>
            <a:r>
              <a:rPr lang="ar-JO" smtClean="0"/>
              <a:t>الدورة المتقدمة للتعامل مع الحوادث الكيماوية</a:t>
            </a:r>
            <a:endParaRPr lang="ar-JO"/>
          </a:p>
        </p:txBody>
      </p:sp>
      <p:pic>
        <p:nvPicPr>
          <p:cNvPr id="7" name="Picture 6" descr="opcwlogo"/>
          <p:cNvPicPr>
            <a:picLocks noChangeAspect="1" noChangeArrowheads="1"/>
          </p:cNvPicPr>
          <p:nvPr/>
        </p:nvPicPr>
        <p:blipFill>
          <a:blip r:embed="rId2" cstate="print"/>
          <a:srcRect/>
          <a:stretch>
            <a:fillRect/>
          </a:stretch>
        </p:blipFill>
        <p:spPr bwMode="auto">
          <a:xfrm>
            <a:off x="0" y="0"/>
            <a:ext cx="1143000" cy="1143000"/>
          </a:xfrm>
          <a:prstGeom prst="rect">
            <a:avLst/>
          </a:prstGeom>
          <a:noFill/>
          <a:ln w="9525">
            <a:noFill/>
            <a:miter lim="800000"/>
            <a:headEnd/>
            <a:tailEnd/>
          </a:ln>
          <a:effectLst/>
        </p:spPr>
      </p:pic>
      <p:pic>
        <p:nvPicPr>
          <p:cNvPr id="8" name="Picture 2" descr="https://upload.wikimedia.org/wikipedia/commons/e/e4/Animated-Flag-Qatar.gif"/>
          <p:cNvPicPr>
            <a:picLocks noChangeAspect="1" noChangeArrowheads="1" noCrop="1"/>
          </p:cNvPicPr>
          <p:nvPr/>
        </p:nvPicPr>
        <p:blipFill>
          <a:blip r:embed="rId3" cstate="print"/>
          <a:srcRect/>
          <a:stretch>
            <a:fillRect/>
          </a:stretch>
        </p:blipFill>
        <p:spPr bwMode="auto">
          <a:xfrm>
            <a:off x="7430764" y="0"/>
            <a:ext cx="1713236" cy="1450951"/>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endParaRPr lang="ar-JO" dirty="0"/>
          </a:p>
        </p:txBody>
      </p:sp>
      <p:sp>
        <p:nvSpPr>
          <p:cNvPr id="3" name="Content Placeholder 2"/>
          <p:cNvSpPr>
            <a:spLocks noGrp="1"/>
          </p:cNvSpPr>
          <p:nvPr>
            <p:ph sz="half" idx="1"/>
          </p:nvPr>
        </p:nvSpPr>
        <p:spPr>
          <a:xfrm>
            <a:off x="457200" y="1052736"/>
            <a:ext cx="5698976" cy="5073427"/>
          </a:xfrm>
          <a:noFill/>
        </p:spPr>
        <p:txBody>
          <a:bodyPr>
            <a:normAutofit fontScale="92500" lnSpcReduction="10000"/>
          </a:bodyPr>
          <a:lstStyle/>
          <a:p>
            <a:r>
              <a:rPr lang="ar-JO" dirty="0" smtClean="0"/>
              <a:t>تصميم المواقع</a:t>
            </a:r>
          </a:p>
          <a:p>
            <a:pPr>
              <a:buFont typeface="Wingdings" pitchFamily="2" charset="2"/>
              <a:buChar char="Ø"/>
            </a:pPr>
            <a:r>
              <a:rPr lang="ar-JO" dirty="0" smtClean="0"/>
              <a:t>       عند تصميم المواقع الحاوية على المواد الكيماوية يحب اتخاذ كافة النقاط التصميمية التي تحد او تسهل التعامل مع الحوادث مثل:</a:t>
            </a:r>
          </a:p>
          <a:p>
            <a:pPr>
              <a:buFont typeface="Wingdings" pitchFamily="2" charset="2"/>
              <a:buChar char="q"/>
            </a:pPr>
            <a:r>
              <a:rPr lang="ar-JO" dirty="0" smtClean="0"/>
              <a:t>      اختيار الموقع المناسب</a:t>
            </a:r>
          </a:p>
          <a:p>
            <a:pPr>
              <a:buFont typeface="Wingdings" pitchFamily="2" charset="2"/>
              <a:buChar char="q"/>
            </a:pPr>
            <a:r>
              <a:rPr lang="ar-JO" dirty="0" smtClean="0"/>
              <a:t>      التصميم الداخلي  للمنشأة</a:t>
            </a:r>
          </a:p>
          <a:p>
            <a:pPr>
              <a:buFont typeface="Wingdings" pitchFamily="2" charset="2"/>
              <a:buChar char="q"/>
            </a:pPr>
            <a:r>
              <a:rPr lang="ar-JO" dirty="0" smtClean="0"/>
              <a:t>     اختيار المواد المستخدمة في العمل والبناء</a:t>
            </a:r>
          </a:p>
          <a:p>
            <a:pPr>
              <a:buFont typeface="Wingdings" pitchFamily="2" charset="2"/>
              <a:buChar char="q"/>
            </a:pPr>
            <a:r>
              <a:rPr lang="ar-JO" dirty="0" smtClean="0"/>
              <a:t>      تحديد نقاط </a:t>
            </a:r>
            <a:r>
              <a:rPr lang="ar-JO" smtClean="0"/>
              <a:t>الإنقاذ والنقاط </a:t>
            </a:r>
            <a:r>
              <a:rPr lang="ar-JO" dirty="0" smtClean="0"/>
              <a:t>الطبية ...</a:t>
            </a:r>
          </a:p>
          <a:p>
            <a:pPr>
              <a:buFont typeface="Wingdings" pitchFamily="2" charset="2"/>
              <a:buChar char="q"/>
            </a:pPr>
            <a:r>
              <a:rPr lang="ar-JO" dirty="0" smtClean="0"/>
              <a:t>      تسهيل طرق الإخلاء </a:t>
            </a:r>
            <a:endParaRPr lang="ar-JO" dirty="0"/>
          </a:p>
        </p:txBody>
      </p:sp>
      <p:sp>
        <p:nvSpPr>
          <p:cNvPr id="4" name="Content Placeholder 3"/>
          <p:cNvSpPr>
            <a:spLocks noGrp="1"/>
          </p:cNvSpPr>
          <p:nvPr>
            <p:ph sz="half" idx="2"/>
          </p:nvPr>
        </p:nvSpPr>
        <p:spPr>
          <a:xfrm>
            <a:off x="7020272" y="2060848"/>
            <a:ext cx="1878360" cy="1440160"/>
          </a:xfrm>
          <a:solidFill>
            <a:srgbClr val="FFC000"/>
          </a:solidFill>
        </p:spPr>
        <p:txBody>
          <a:bodyPr>
            <a:normAutofit fontScale="92500" lnSpcReduction="10000"/>
          </a:bodyPr>
          <a:lstStyle/>
          <a:p>
            <a:r>
              <a:rPr lang="ar-JO" dirty="0" smtClean="0"/>
              <a:t>الإجراءات الهندسية</a:t>
            </a:r>
          </a:p>
          <a:p>
            <a:endParaRPr lang="ar-JO" dirty="0"/>
          </a:p>
        </p:txBody>
      </p:sp>
      <p:sp>
        <p:nvSpPr>
          <p:cNvPr id="5" name="Slide Number Placeholder 4"/>
          <p:cNvSpPr>
            <a:spLocks noGrp="1"/>
          </p:cNvSpPr>
          <p:nvPr>
            <p:ph type="sldNum" sz="quarter" idx="12"/>
          </p:nvPr>
        </p:nvSpPr>
        <p:spPr/>
        <p:txBody>
          <a:bodyPr/>
          <a:lstStyle/>
          <a:p>
            <a:fld id="{6A1C5E1D-D7DB-474B-A013-321B4768C49B}" type="slidenum">
              <a:rPr lang="ar-JO" smtClean="0"/>
              <a:pPr/>
              <a:t>7</a:t>
            </a:fld>
            <a:endParaRPr lang="ar-JO"/>
          </a:p>
        </p:txBody>
      </p:sp>
      <p:sp>
        <p:nvSpPr>
          <p:cNvPr id="6" name="Footer Placeholder 5"/>
          <p:cNvSpPr>
            <a:spLocks noGrp="1"/>
          </p:cNvSpPr>
          <p:nvPr>
            <p:ph type="ftr" sz="quarter" idx="11"/>
          </p:nvPr>
        </p:nvSpPr>
        <p:spPr/>
        <p:txBody>
          <a:bodyPr/>
          <a:lstStyle/>
          <a:p>
            <a:r>
              <a:rPr lang="ar-JO" smtClean="0"/>
              <a:t>الدورة المتقدمة للتعامل مع الحوادث الكيماوية</a:t>
            </a:r>
            <a:endParaRPr lang="ar-JO"/>
          </a:p>
        </p:txBody>
      </p:sp>
      <p:pic>
        <p:nvPicPr>
          <p:cNvPr id="7" name="Picture 6" descr="opcwlogo"/>
          <p:cNvPicPr>
            <a:picLocks noChangeAspect="1" noChangeArrowheads="1"/>
          </p:cNvPicPr>
          <p:nvPr/>
        </p:nvPicPr>
        <p:blipFill>
          <a:blip r:embed="rId2" cstate="print"/>
          <a:srcRect/>
          <a:stretch>
            <a:fillRect/>
          </a:stretch>
        </p:blipFill>
        <p:spPr bwMode="auto">
          <a:xfrm>
            <a:off x="0" y="0"/>
            <a:ext cx="1143000" cy="1143000"/>
          </a:xfrm>
          <a:prstGeom prst="rect">
            <a:avLst/>
          </a:prstGeom>
          <a:noFill/>
          <a:ln w="9525">
            <a:noFill/>
            <a:miter lim="800000"/>
            <a:headEnd/>
            <a:tailEnd/>
          </a:ln>
          <a:effectLst/>
        </p:spPr>
      </p:pic>
      <p:pic>
        <p:nvPicPr>
          <p:cNvPr id="8" name="Picture 2" descr="https://upload.wikimedia.org/wikipedia/commons/e/e4/Animated-Flag-Qatar.gif"/>
          <p:cNvPicPr>
            <a:picLocks noChangeAspect="1" noChangeArrowheads="1" noCrop="1"/>
          </p:cNvPicPr>
          <p:nvPr/>
        </p:nvPicPr>
        <p:blipFill>
          <a:blip r:embed="rId3" cstate="print"/>
          <a:srcRect/>
          <a:stretch>
            <a:fillRect/>
          </a:stretch>
        </p:blipFill>
        <p:spPr bwMode="auto">
          <a:xfrm>
            <a:off x="7430764" y="0"/>
            <a:ext cx="1713236" cy="1450951"/>
          </a:xfrm>
          <a:prstGeom prst="rect">
            <a:avLst/>
          </a:prstGeom>
          <a:noFill/>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ar-JO" dirty="0"/>
          </a:p>
        </p:txBody>
      </p:sp>
      <p:sp>
        <p:nvSpPr>
          <p:cNvPr id="3" name="Content Placeholder 2"/>
          <p:cNvSpPr>
            <a:spLocks noGrp="1"/>
          </p:cNvSpPr>
          <p:nvPr>
            <p:ph sz="half" idx="1"/>
          </p:nvPr>
        </p:nvSpPr>
        <p:spPr>
          <a:xfrm>
            <a:off x="323528" y="1196752"/>
            <a:ext cx="6347048" cy="5361459"/>
          </a:xfrm>
          <a:noFill/>
        </p:spPr>
        <p:txBody>
          <a:bodyPr>
            <a:normAutofit/>
          </a:bodyPr>
          <a:lstStyle/>
          <a:p>
            <a:r>
              <a:rPr lang="ar-JO" dirty="0" smtClean="0"/>
              <a:t>وجود القدرة والإمكانيات البشرية والمادية والمعدات </a:t>
            </a:r>
            <a:r>
              <a:rPr lang="ar-JO" dirty="0" smtClean="0"/>
              <a:t>والوقت للتعامل </a:t>
            </a:r>
            <a:r>
              <a:rPr lang="ar-JO" dirty="0" smtClean="0"/>
              <a:t>مع ظروف تشمل مواد كيماوية خطرة.</a:t>
            </a:r>
          </a:p>
          <a:p>
            <a:pPr>
              <a:buFont typeface="Wingdings" pitchFamily="2" charset="2"/>
              <a:buChar char="v"/>
            </a:pPr>
            <a:r>
              <a:rPr lang="ar-JO" dirty="0"/>
              <a:t> </a:t>
            </a:r>
            <a:r>
              <a:rPr lang="ar-JO" dirty="0" smtClean="0"/>
              <a:t>   * المبادىء الرئيسية:</a:t>
            </a:r>
          </a:p>
          <a:p>
            <a:pPr>
              <a:buFont typeface="Wingdings" pitchFamily="2" charset="2"/>
              <a:buChar char="Ø"/>
            </a:pPr>
            <a:r>
              <a:rPr lang="ar-JO" dirty="0"/>
              <a:t> </a:t>
            </a:r>
            <a:r>
              <a:rPr lang="ar-JO" dirty="0" smtClean="0"/>
              <a:t>     - الوقت</a:t>
            </a:r>
          </a:p>
          <a:p>
            <a:pPr>
              <a:buFont typeface="Wingdings" pitchFamily="2" charset="2"/>
              <a:buChar char="Ø"/>
            </a:pPr>
            <a:r>
              <a:rPr lang="ar-JO" dirty="0"/>
              <a:t> </a:t>
            </a:r>
            <a:r>
              <a:rPr lang="ar-JO" dirty="0" smtClean="0"/>
              <a:t>     - الأنسان</a:t>
            </a:r>
          </a:p>
          <a:p>
            <a:pPr>
              <a:buFont typeface="Wingdings" pitchFamily="2" charset="2"/>
              <a:buChar char="Ø"/>
            </a:pPr>
            <a:r>
              <a:rPr lang="ar-JO" dirty="0"/>
              <a:t> </a:t>
            </a:r>
            <a:r>
              <a:rPr lang="ar-JO" dirty="0" smtClean="0"/>
              <a:t>     - المعدات</a:t>
            </a:r>
          </a:p>
          <a:p>
            <a:pPr>
              <a:buFont typeface="Wingdings" pitchFamily="2" charset="2"/>
              <a:buChar char="Ø"/>
            </a:pPr>
            <a:r>
              <a:rPr lang="ar-JO" dirty="0"/>
              <a:t> </a:t>
            </a:r>
            <a:r>
              <a:rPr lang="ar-JO" dirty="0" smtClean="0"/>
              <a:t>     - التدريب</a:t>
            </a:r>
          </a:p>
          <a:p>
            <a:pPr>
              <a:buFont typeface="Wingdings" pitchFamily="2" charset="2"/>
              <a:buChar char="Ø"/>
            </a:pPr>
            <a:r>
              <a:rPr lang="ar-JO" dirty="0"/>
              <a:t> </a:t>
            </a:r>
            <a:r>
              <a:rPr lang="ar-JO" dirty="0" smtClean="0"/>
              <a:t>     - القيادة والسيطرة والإتصال</a:t>
            </a:r>
          </a:p>
          <a:p>
            <a:endParaRPr lang="ar-JO" dirty="0"/>
          </a:p>
        </p:txBody>
      </p:sp>
      <p:sp>
        <p:nvSpPr>
          <p:cNvPr id="4" name="Content Placeholder 3"/>
          <p:cNvSpPr>
            <a:spLocks noGrp="1"/>
          </p:cNvSpPr>
          <p:nvPr>
            <p:ph sz="half" idx="2"/>
          </p:nvPr>
        </p:nvSpPr>
        <p:spPr>
          <a:xfrm>
            <a:off x="6876256" y="1600201"/>
            <a:ext cx="2016224" cy="1396752"/>
          </a:xfrm>
          <a:solidFill>
            <a:srgbClr val="FFC000"/>
          </a:solidFill>
        </p:spPr>
        <p:txBody>
          <a:bodyPr>
            <a:normAutofit/>
          </a:bodyPr>
          <a:lstStyle/>
          <a:p>
            <a:r>
              <a:rPr lang="ar-JO" dirty="0" smtClean="0"/>
              <a:t>الإستعداد </a:t>
            </a:r>
          </a:p>
          <a:p>
            <a:r>
              <a:rPr lang="ar-JO" dirty="0" smtClean="0"/>
              <a:t>والجاهزية</a:t>
            </a:r>
          </a:p>
          <a:p>
            <a:endParaRPr lang="ar-JO" dirty="0"/>
          </a:p>
        </p:txBody>
      </p:sp>
      <p:sp>
        <p:nvSpPr>
          <p:cNvPr id="5" name="Slide Number Placeholder 4"/>
          <p:cNvSpPr>
            <a:spLocks noGrp="1"/>
          </p:cNvSpPr>
          <p:nvPr>
            <p:ph type="sldNum" sz="quarter" idx="12"/>
          </p:nvPr>
        </p:nvSpPr>
        <p:spPr/>
        <p:txBody>
          <a:bodyPr/>
          <a:lstStyle/>
          <a:p>
            <a:fld id="{6A1C5E1D-D7DB-474B-A013-321B4768C49B}" type="slidenum">
              <a:rPr lang="ar-JO" smtClean="0"/>
              <a:pPr/>
              <a:t>8</a:t>
            </a:fld>
            <a:endParaRPr lang="ar-JO"/>
          </a:p>
        </p:txBody>
      </p:sp>
      <p:sp>
        <p:nvSpPr>
          <p:cNvPr id="6" name="Footer Placeholder 5"/>
          <p:cNvSpPr>
            <a:spLocks noGrp="1"/>
          </p:cNvSpPr>
          <p:nvPr>
            <p:ph type="ftr" sz="quarter" idx="11"/>
          </p:nvPr>
        </p:nvSpPr>
        <p:spPr/>
        <p:txBody>
          <a:bodyPr/>
          <a:lstStyle/>
          <a:p>
            <a:r>
              <a:rPr lang="ar-JO" smtClean="0"/>
              <a:t>الدورة المتقدمة للتعامل مع الحوادث الكيماوية</a:t>
            </a:r>
            <a:endParaRPr lang="ar-JO"/>
          </a:p>
        </p:txBody>
      </p:sp>
      <p:pic>
        <p:nvPicPr>
          <p:cNvPr id="7" name="Picture 6" descr="opcwlogo"/>
          <p:cNvPicPr>
            <a:picLocks noChangeAspect="1" noChangeArrowheads="1"/>
          </p:cNvPicPr>
          <p:nvPr/>
        </p:nvPicPr>
        <p:blipFill>
          <a:blip r:embed="rId2" cstate="print"/>
          <a:srcRect/>
          <a:stretch>
            <a:fillRect/>
          </a:stretch>
        </p:blipFill>
        <p:spPr bwMode="auto">
          <a:xfrm>
            <a:off x="0" y="0"/>
            <a:ext cx="1143000" cy="1143000"/>
          </a:xfrm>
          <a:prstGeom prst="rect">
            <a:avLst/>
          </a:prstGeom>
          <a:noFill/>
          <a:ln w="9525">
            <a:noFill/>
            <a:miter lim="800000"/>
            <a:headEnd/>
            <a:tailEnd/>
          </a:ln>
          <a:effectLst/>
        </p:spPr>
      </p:pic>
      <p:pic>
        <p:nvPicPr>
          <p:cNvPr id="2050" name="Picture 2" descr="https://upload.wikimedia.org/wikipedia/commons/e/e4/Animated-Flag-Qatar.gif"/>
          <p:cNvPicPr>
            <a:picLocks noChangeAspect="1" noChangeArrowheads="1" noCrop="1"/>
          </p:cNvPicPr>
          <p:nvPr/>
        </p:nvPicPr>
        <p:blipFill>
          <a:blip r:embed="rId3" cstate="print"/>
          <a:srcRect/>
          <a:stretch>
            <a:fillRect/>
          </a:stretch>
        </p:blipFill>
        <p:spPr bwMode="auto">
          <a:xfrm>
            <a:off x="7430764" y="0"/>
            <a:ext cx="1713236" cy="1450951"/>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امثلة على ما نحتاجه من المواد والمعدات</a:t>
            </a:r>
            <a:endParaRPr lang="ar-JO" dirty="0"/>
          </a:p>
        </p:txBody>
      </p:sp>
      <p:sp>
        <p:nvSpPr>
          <p:cNvPr id="3" name="Content Placeholder 2"/>
          <p:cNvSpPr>
            <a:spLocks noGrp="1"/>
          </p:cNvSpPr>
          <p:nvPr>
            <p:ph sz="half" idx="1"/>
          </p:nvPr>
        </p:nvSpPr>
        <p:spPr/>
        <p:txBody>
          <a:bodyPr/>
          <a:lstStyle/>
          <a:p>
            <a:endParaRPr lang="ar-JO" dirty="0"/>
          </a:p>
        </p:txBody>
      </p:sp>
      <p:sp>
        <p:nvSpPr>
          <p:cNvPr id="4" name="Content Placeholder 3"/>
          <p:cNvSpPr>
            <a:spLocks noGrp="1"/>
          </p:cNvSpPr>
          <p:nvPr>
            <p:ph sz="half" idx="2"/>
          </p:nvPr>
        </p:nvSpPr>
        <p:spPr/>
        <p:txBody>
          <a:bodyPr/>
          <a:lstStyle/>
          <a:p>
            <a:r>
              <a:rPr lang="ar-JO" dirty="0" smtClean="0"/>
              <a:t>البسة حماية خاصة مختلفة</a:t>
            </a:r>
          </a:p>
          <a:p>
            <a:r>
              <a:rPr lang="ar-JO" dirty="0" smtClean="0"/>
              <a:t>مواد تطهير وتنظيف</a:t>
            </a:r>
          </a:p>
          <a:p>
            <a:r>
              <a:rPr lang="ar-JO" dirty="0" smtClean="0"/>
              <a:t>اليات تدخل</a:t>
            </a:r>
          </a:p>
          <a:p>
            <a:r>
              <a:rPr lang="ar-JO" dirty="0" smtClean="0"/>
              <a:t>سيارات نقل طبي</a:t>
            </a:r>
          </a:p>
          <a:p>
            <a:r>
              <a:rPr lang="ar-JO" dirty="0" smtClean="0"/>
              <a:t>معدات كشف وفحص</a:t>
            </a:r>
          </a:p>
          <a:p>
            <a:r>
              <a:rPr lang="ar-JO" dirty="0" smtClean="0"/>
              <a:t>وسائل تأشير وتعليم</a:t>
            </a:r>
          </a:p>
          <a:p>
            <a:r>
              <a:rPr lang="ar-JO" dirty="0" smtClean="0"/>
              <a:t>اليات اطفاء</a:t>
            </a:r>
          </a:p>
          <a:p>
            <a:endParaRPr lang="ar-JO" dirty="0"/>
          </a:p>
        </p:txBody>
      </p:sp>
      <p:sp>
        <p:nvSpPr>
          <p:cNvPr id="5" name="Footer Placeholder 4"/>
          <p:cNvSpPr>
            <a:spLocks noGrp="1"/>
          </p:cNvSpPr>
          <p:nvPr>
            <p:ph type="ftr" sz="quarter" idx="11"/>
          </p:nvPr>
        </p:nvSpPr>
        <p:spPr/>
        <p:txBody>
          <a:bodyPr/>
          <a:lstStyle/>
          <a:p>
            <a:r>
              <a:rPr lang="ar-JO" smtClean="0"/>
              <a:t>الدورة المتقدمة للتعامل مع الحوادث الكيماوية</a:t>
            </a:r>
            <a:endParaRPr lang="ar-JO"/>
          </a:p>
        </p:txBody>
      </p:sp>
      <p:sp>
        <p:nvSpPr>
          <p:cNvPr id="6" name="Slide Number Placeholder 5"/>
          <p:cNvSpPr>
            <a:spLocks noGrp="1"/>
          </p:cNvSpPr>
          <p:nvPr>
            <p:ph type="sldNum" sz="quarter" idx="12"/>
          </p:nvPr>
        </p:nvSpPr>
        <p:spPr/>
        <p:txBody>
          <a:bodyPr/>
          <a:lstStyle/>
          <a:p>
            <a:fld id="{6A1C5E1D-D7DB-474B-A013-321B4768C49B}" type="slidenum">
              <a:rPr lang="ar-JO" smtClean="0"/>
              <a:pPr/>
              <a:t>9</a:t>
            </a:fld>
            <a:endParaRPr lang="ar-JO"/>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TotalTime>
  <Words>658</Words>
  <Application>Microsoft Office PowerPoint</Application>
  <PresentationFormat>On-screen Show (4:3)</PresentationFormat>
  <Paragraphs>116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Trek</vt:lpstr>
      <vt:lpstr>الإجراءات الوقائية من الحوادث الكيماوية</vt:lpstr>
      <vt:lpstr>التعريف</vt:lpstr>
      <vt:lpstr>الإجراءات العامة في التعامل مع الحوادث الكيماوية</vt:lpstr>
      <vt:lpstr>انواع الإجراءات الوقائية</vt:lpstr>
      <vt:lpstr>Slide 5</vt:lpstr>
      <vt:lpstr>Slide 6</vt:lpstr>
      <vt:lpstr>Slide 7</vt:lpstr>
      <vt:lpstr>Slide 8</vt:lpstr>
      <vt:lpstr>امثلة على ما نحتاجه من المواد والمعدات</vt:lpstr>
      <vt:lpstr>الخطة العامة وبشكل عام</vt:lpstr>
      <vt:lpstr>التدريب والتمارين</vt:lpstr>
      <vt:lpstr>المصانع والشركات المتعاملة مع الكيماويات</vt:lpstr>
      <vt:lpstr>Slide 13</vt:lpstr>
      <vt:lpstr>Slide 14</vt:lpstr>
      <vt:lpstr>Slide 15</vt:lpstr>
      <vt:lpstr>Slide 16</vt:lpstr>
      <vt:lpstr>Slide 17</vt:lpstr>
      <vt:lpstr>Slide 18</vt:lpstr>
      <vt:lpstr>Slide 19</vt:lpstr>
      <vt:lpstr>Slide 20</vt:lpstr>
      <vt:lpstr>Slide 21</vt:lpstr>
      <vt:lpstr>Slide 22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الإجراءات الوقائية من الحوادث الكيماوية</dc:title>
  <dc:creator>aseem</dc:creator>
  <cp:lastModifiedBy>aseem</cp:lastModifiedBy>
  <cp:revision>53</cp:revision>
  <dcterms:created xsi:type="dcterms:W3CDTF">2015-11-24T08:53:43Z</dcterms:created>
  <dcterms:modified xsi:type="dcterms:W3CDTF">2015-12-20T15:48:45Z</dcterms:modified>
</cp:coreProperties>
</file>